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66"/>
  </p:notesMasterIdLst>
  <p:handoutMasterIdLst>
    <p:handoutMasterId r:id="rId167"/>
  </p:handoutMasterIdLst>
  <p:sldIdLst>
    <p:sldId id="258" r:id="rId5"/>
    <p:sldId id="269" r:id="rId6"/>
    <p:sldId id="661" r:id="rId7"/>
    <p:sldId id="350" r:id="rId8"/>
    <p:sldId id="453" r:id="rId9"/>
    <p:sldId id="629" r:id="rId10"/>
    <p:sldId id="662" r:id="rId11"/>
    <p:sldId id="663" r:id="rId12"/>
    <p:sldId id="694" r:id="rId13"/>
    <p:sldId id="641" r:id="rId14"/>
    <p:sldId id="657" r:id="rId15"/>
    <p:sldId id="658" r:id="rId16"/>
    <p:sldId id="642" r:id="rId17"/>
    <p:sldId id="666" r:id="rId18"/>
    <p:sldId id="672" r:id="rId19"/>
    <p:sldId id="644" r:id="rId20"/>
    <p:sldId id="643" r:id="rId21"/>
    <p:sldId id="668" r:id="rId22"/>
    <p:sldId id="669" r:id="rId23"/>
    <p:sldId id="670" r:id="rId24"/>
    <p:sldId id="543" r:id="rId25"/>
    <p:sldId id="659" r:id="rId26"/>
    <p:sldId id="337" r:id="rId27"/>
    <p:sldId id="482" r:id="rId28"/>
    <p:sldId id="339" r:id="rId29"/>
    <p:sldId id="338" r:id="rId30"/>
    <p:sldId id="671" r:id="rId31"/>
    <p:sldId id="647" r:id="rId32"/>
    <p:sldId id="624" r:id="rId33"/>
    <p:sldId id="667" r:id="rId34"/>
    <p:sldId id="673" r:id="rId35"/>
    <p:sldId id="649" r:id="rId36"/>
    <p:sldId id="674" r:id="rId37"/>
    <p:sldId id="675" r:id="rId38"/>
    <p:sldId id="676" r:id="rId39"/>
    <p:sldId id="318" r:id="rId40"/>
    <p:sldId id="677" r:id="rId41"/>
    <p:sldId id="678" r:id="rId42"/>
    <p:sldId id="653" r:id="rId43"/>
    <p:sldId id="656" r:id="rId44"/>
    <p:sldId id="655" r:id="rId45"/>
    <p:sldId id="679" r:id="rId46"/>
    <p:sldId id="654" r:id="rId47"/>
    <p:sldId id="680" r:id="rId48"/>
    <p:sldId id="366" r:id="rId49"/>
    <p:sldId id="367" r:id="rId50"/>
    <p:sldId id="368" r:id="rId51"/>
    <p:sldId id="705" r:id="rId52"/>
    <p:sldId id="451" r:id="rId53"/>
    <p:sldId id="695" r:id="rId54"/>
    <p:sldId id="697" r:id="rId55"/>
    <p:sldId id="706" r:id="rId56"/>
    <p:sldId id="455" r:id="rId57"/>
    <p:sldId id="361" r:id="rId58"/>
    <p:sldId id="363" r:id="rId59"/>
    <p:sldId id="364" r:id="rId60"/>
    <p:sldId id="690" r:id="rId61"/>
    <p:sldId id="707" r:id="rId62"/>
    <p:sldId id="452" r:id="rId63"/>
    <p:sldId id="691" r:id="rId64"/>
    <p:sldId id="708" r:id="rId65"/>
    <p:sldId id="681" r:id="rId66"/>
    <p:sldId id="274" r:id="rId67"/>
    <p:sldId id="382" r:id="rId68"/>
    <p:sldId id="387" r:id="rId69"/>
    <p:sldId id="400" r:id="rId70"/>
    <p:sldId id="665" r:id="rId71"/>
    <p:sldId id="266" r:id="rId72"/>
    <p:sldId id="276" r:id="rId73"/>
    <p:sldId id="277" r:id="rId74"/>
    <p:sldId id="278" r:id="rId75"/>
    <p:sldId id="279" r:id="rId76"/>
    <p:sldId id="422" r:id="rId77"/>
    <p:sldId id="417" r:id="rId78"/>
    <p:sldId id="284" r:id="rId79"/>
    <p:sldId id="376" r:id="rId80"/>
    <p:sldId id="701" r:id="rId81"/>
    <p:sldId id="700" r:id="rId82"/>
    <p:sldId id="702" r:id="rId83"/>
    <p:sldId id="703" r:id="rId84"/>
    <p:sldId id="480" r:id="rId85"/>
    <p:sldId id="458" r:id="rId86"/>
    <p:sldId id="461" r:id="rId87"/>
    <p:sldId id="464" r:id="rId88"/>
    <p:sldId id="466" r:id="rId89"/>
    <p:sldId id="477" r:id="rId90"/>
    <p:sldId id="704" r:id="rId91"/>
    <p:sldId id="685" r:id="rId92"/>
    <p:sldId id="562" r:id="rId93"/>
    <p:sldId id="600" r:id="rId94"/>
    <p:sldId id="573" r:id="rId95"/>
    <p:sldId id="571" r:id="rId96"/>
    <p:sldId id="570" r:id="rId97"/>
    <p:sldId id="627" r:id="rId98"/>
    <p:sldId id="578" r:id="rId99"/>
    <p:sldId id="585" r:id="rId100"/>
    <p:sldId id="583" r:id="rId101"/>
    <p:sldId id="602" r:id="rId102"/>
    <p:sldId id="605" r:id="rId103"/>
    <p:sldId id="595" r:id="rId104"/>
    <p:sldId id="597" r:id="rId105"/>
    <p:sldId id="598" r:id="rId106"/>
    <p:sldId id="599" r:id="rId107"/>
    <p:sldId id="686" r:id="rId108"/>
    <p:sldId id="687" r:id="rId109"/>
    <p:sldId id="606" r:id="rId110"/>
    <p:sldId id="639" r:id="rId111"/>
    <p:sldId id="632" r:id="rId112"/>
    <p:sldId id="634" r:id="rId113"/>
    <p:sldId id="356" r:id="rId114"/>
    <p:sldId id="688" r:id="rId115"/>
    <p:sldId id="684" r:id="rId116"/>
    <p:sldId id="272" r:id="rId117"/>
    <p:sldId id="281" r:id="rId118"/>
    <p:sldId id="296" r:id="rId119"/>
    <p:sldId id="683" r:id="rId120"/>
    <p:sldId id="618" r:id="rId121"/>
    <p:sldId id="622" r:id="rId122"/>
    <p:sldId id="623" r:id="rId123"/>
    <p:sldId id="692" r:id="rId124"/>
    <p:sldId id="498" r:id="rId125"/>
    <p:sldId id="499" r:id="rId126"/>
    <p:sldId id="500" r:id="rId127"/>
    <p:sldId id="501" r:id="rId128"/>
    <p:sldId id="532" r:id="rId129"/>
    <p:sldId id="533" r:id="rId130"/>
    <p:sldId id="502" r:id="rId131"/>
    <p:sldId id="503" r:id="rId132"/>
    <p:sldId id="504" r:id="rId133"/>
    <p:sldId id="505" r:id="rId134"/>
    <p:sldId id="506" r:id="rId135"/>
    <p:sldId id="507" r:id="rId136"/>
    <p:sldId id="508" r:id="rId137"/>
    <p:sldId id="509" r:id="rId138"/>
    <p:sldId id="510" r:id="rId139"/>
    <p:sldId id="511" r:id="rId140"/>
    <p:sldId id="512" r:id="rId141"/>
    <p:sldId id="513" r:id="rId142"/>
    <p:sldId id="514" r:id="rId143"/>
    <p:sldId id="515" r:id="rId144"/>
    <p:sldId id="516" r:id="rId145"/>
    <p:sldId id="517" r:id="rId146"/>
    <p:sldId id="518" r:id="rId147"/>
    <p:sldId id="519" r:id="rId148"/>
    <p:sldId id="520" r:id="rId149"/>
    <p:sldId id="521" r:id="rId150"/>
    <p:sldId id="522" r:id="rId151"/>
    <p:sldId id="523" r:id="rId152"/>
    <p:sldId id="524" r:id="rId153"/>
    <p:sldId id="525" r:id="rId154"/>
    <p:sldId id="526" r:id="rId155"/>
    <p:sldId id="527" r:id="rId156"/>
    <p:sldId id="528" r:id="rId157"/>
    <p:sldId id="529" r:id="rId158"/>
    <p:sldId id="530" r:id="rId159"/>
    <p:sldId id="531" r:id="rId160"/>
    <p:sldId id="710" r:id="rId161"/>
    <p:sldId id="638" r:id="rId162"/>
    <p:sldId id="651" r:id="rId163"/>
    <p:sldId id="693" r:id="rId164"/>
    <p:sldId id="699" r:id="rId165"/>
  </p:sldIdLst>
  <p:sldSz cx="12192000" cy="6858000"/>
  <p:notesSz cx="6858000" cy="9144000"/>
  <p:custDataLst>
    <p:tags r:id="rId1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4967"/>
    <a:srgbClr val="757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707" autoAdjust="0"/>
  </p:normalViewPr>
  <p:slideViewPr>
    <p:cSldViewPr snapToGrid="0">
      <p:cViewPr varScale="1">
        <p:scale>
          <a:sx n="76" d="100"/>
          <a:sy n="76" d="100"/>
        </p:scale>
        <p:origin x="108" y="72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8" d="100"/>
          <a:sy n="68" d="100"/>
        </p:scale>
        <p:origin x="3426" y="66"/>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viewProps" Target="view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theme" Target="theme/theme1.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2"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Fraser" userId="6f61941f-c0e4-4eee-abf1-dfb1a2ce5a67" providerId="ADAL" clId="{D34E1AB0-C33C-41A8-9BB2-906095DB16F5}"/>
    <pc:docChg chg="modSld">
      <pc:chgData name="Ashley Fraser" userId="6f61941f-c0e4-4eee-abf1-dfb1a2ce5a67" providerId="ADAL" clId="{D34E1AB0-C33C-41A8-9BB2-906095DB16F5}" dt="2026-05-06T21:38:59.530" v="0" actId="1076"/>
      <pc:docMkLst>
        <pc:docMk/>
      </pc:docMkLst>
      <pc:sldChg chg="modSp mod">
        <pc:chgData name="Ashley Fraser" userId="6f61941f-c0e4-4eee-abf1-dfb1a2ce5a67" providerId="ADAL" clId="{D34E1AB0-C33C-41A8-9BB2-906095DB16F5}" dt="2026-05-06T21:38:59.530" v="0" actId="1076"/>
        <pc:sldMkLst>
          <pc:docMk/>
          <pc:sldMk cId="1230621230" sldId="666"/>
        </pc:sldMkLst>
        <pc:spChg chg="mod">
          <ac:chgData name="Ashley Fraser" userId="6f61941f-c0e4-4eee-abf1-dfb1a2ce5a67" providerId="ADAL" clId="{D34E1AB0-C33C-41A8-9BB2-906095DB16F5}" dt="2026-05-06T21:38:59.530" v="0" actId="1076"/>
          <ac:spMkLst>
            <pc:docMk/>
            <pc:sldMk cId="1230621230" sldId="666"/>
            <ac:spMk id="5" creationId="{9D3F6541-0DAA-E975-B5D7-E1031A7136D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svg"/><Relationship Id="rId1" Type="http://schemas.openxmlformats.org/officeDocument/2006/relationships/image" Target="../media/image5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svg"/><Relationship Id="rId1"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789B8E-26C7-45B1-AF54-F45BCD25A76D}" type="doc">
      <dgm:prSet loTypeId="urn:microsoft.com/office/officeart/2018/2/layout/IconVerticalSolidList" loCatId="icon" qsTypeId="urn:microsoft.com/office/officeart/2005/8/quickstyle/simple1" qsCatId="simple" csTypeId="urn:microsoft.com/office/officeart/2005/8/colors/accent1_4" csCatId="accent1" phldr="1"/>
      <dgm:spPr/>
      <dgm:t>
        <a:bodyPr/>
        <a:lstStyle/>
        <a:p>
          <a:endParaRPr lang="en-US"/>
        </a:p>
      </dgm:t>
    </dgm:pt>
    <dgm:pt modelId="{0AB92DF6-A82F-4B9E-91EA-689C1F15537F}">
      <dgm:prSet custT="1"/>
      <dgm:spPr/>
      <dgm:t>
        <a:bodyPr/>
        <a:lstStyle/>
        <a:p>
          <a:pPr>
            <a:lnSpc>
              <a:spcPct val="100000"/>
            </a:lnSpc>
          </a:pPr>
          <a:r>
            <a:rPr lang="en-US" sz="2100" dirty="0"/>
            <a:t>Fire Watch: a Qualified Employee who observes Hot Work activities for the purpose of preventing, detecting and suppressing fires.</a:t>
          </a:r>
        </a:p>
      </dgm:t>
    </dgm:pt>
    <dgm:pt modelId="{C3D12017-1C48-4137-B2A4-641C1CC11580}" type="parTrans" cxnId="{6D882E32-1B95-4D97-8709-F012EBC22E6E}">
      <dgm:prSet/>
      <dgm:spPr/>
      <dgm:t>
        <a:bodyPr/>
        <a:lstStyle/>
        <a:p>
          <a:endParaRPr lang="en-US"/>
        </a:p>
      </dgm:t>
    </dgm:pt>
    <dgm:pt modelId="{A91316ED-3550-4BF1-B2F3-A3D5D2479E7B}" type="sibTrans" cxnId="{6D882E32-1B95-4D97-8709-F012EBC22E6E}">
      <dgm:prSet/>
      <dgm:spPr/>
      <dgm:t>
        <a:bodyPr/>
        <a:lstStyle/>
        <a:p>
          <a:endParaRPr lang="en-US"/>
        </a:p>
      </dgm:t>
    </dgm:pt>
    <dgm:pt modelId="{10EA99FF-F7C3-4670-82E0-81C7216BA332}">
      <dgm:prSet custT="1"/>
      <dgm:spPr/>
      <dgm:t>
        <a:bodyPr/>
        <a:lstStyle/>
        <a:p>
          <a:pPr>
            <a:lnSpc>
              <a:spcPct val="100000"/>
            </a:lnSpc>
          </a:pPr>
          <a:r>
            <a:rPr lang="en-US" sz="2100" dirty="0"/>
            <a:t>Hot Work Permit: written authorization to perform operations capable of providing and ignition source.</a:t>
          </a:r>
        </a:p>
      </dgm:t>
    </dgm:pt>
    <dgm:pt modelId="{ECDD7CC8-E939-4F33-BB6B-B8A2D78ABD7D}" type="parTrans" cxnId="{471FD965-CC92-482A-A5D2-834A37BF4A00}">
      <dgm:prSet/>
      <dgm:spPr/>
      <dgm:t>
        <a:bodyPr/>
        <a:lstStyle/>
        <a:p>
          <a:endParaRPr lang="en-US"/>
        </a:p>
      </dgm:t>
    </dgm:pt>
    <dgm:pt modelId="{6167E0FC-1F32-4497-9899-A84ED9C83BCB}" type="sibTrans" cxnId="{471FD965-CC92-482A-A5D2-834A37BF4A00}">
      <dgm:prSet/>
      <dgm:spPr/>
      <dgm:t>
        <a:bodyPr/>
        <a:lstStyle/>
        <a:p>
          <a:endParaRPr lang="en-US"/>
        </a:p>
      </dgm:t>
    </dgm:pt>
    <dgm:pt modelId="{04A8A928-B05C-447D-8C85-8E92ADDB3245}">
      <dgm:prSet custT="1"/>
      <dgm:spPr/>
      <dgm:t>
        <a:bodyPr/>
        <a:lstStyle/>
        <a:p>
          <a:pPr>
            <a:lnSpc>
              <a:spcPct val="100000"/>
            </a:lnSpc>
          </a:pPr>
          <a:r>
            <a:rPr lang="en-US" sz="2100" dirty="0"/>
            <a:t>Lower Explosive Limit (LEL): the lowest concentration of flammable gas or vapor in air that can ignite and produce a fire or explosion when exposed to an ignition source. BEPC requires LEL to be ≤ 3%</a:t>
          </a:r>
        </a:p>
      </dgm:t>
    </dgm:pt>
    <dgm:pt modelId="{1B8EDD03-64D7-42D3-95E0-18D602570DF1}" type="parTrans" cxnId="{B1B4EF65-2F39-43C8-A58A-5699932489CD}">
      <dgm:prSet/>
      <dgm:spPr/>
      <dgm:t>
        <a:bodyPr/>
        <a:lstStyle/>
        <a:p>
          <a:endParaRPr lang="en-US"/>
        </a:p>
      </dgm:t>
    </dgm:pt>
    <dgm:pt modelId="{95B98859-49C0-49A7-B089-9E6846894CE9}" type="sibTrans" cxnId="{B1B4EF65-2F39-43C8-A58A-5699932489CD}">
      <dgm:prSet/>
      <dgm:spPr/>
      <dgm:t>
        <a:bodyPr/>
        <a:lstStyle/>
        <a:p>
          <a:endParaRPr lang="en-US"/>
        </a:p>
      </dgm:t>
    </dgm:pt>
    <dgm:pt modelId="{1A136F8D-3871-4C0C-A839-895717605DFF}" type="pres">
      <dgm:prSet presAssocID="{BF789B8E-26C7-45B1-AF54-F45BCD25A76D}" presName="root" presStyleCnt="0">
        <dgm:presLayoutVars>
          <dgm:dir/>
          <dgm:resizeHandles val="exact"/>
        </dgm:presLayoutVars>
      </dgm:prSet>
      <dgm:spPr/>
    </dgm:pt>
    <dgm:pt modelId="{4A723BCA-059B-4433-8DF3-D0EBAE8D12E9}" type="pres">
      <dgm:prSet presAssocID="{0AB92DF6-A82F-4B9E-91EA-689C1F15537F}" presName="compNode" presStyleCnt="0"/>
      <dgm:spPr/>
    </dgm:pt>
    <dgm:pt modelId="{916B66B9-8197-4CCA-BDE2-0689CB5A191B}" type="pres">
      <dgm:prSet presAssocID="{0AB92DF6-A82F-4B9E-91EA-689C1F15537F}" presName="bgRect" presStyleLbl="bgShp" presStyleIdx="0" presStyleCnt="3"/>
      <dgm:spPr/>
    </dgm:pt>
    <dgm:pt modelId="{C00F8673-0BB7-4116-A2AC-AD1118033682}" type="pres">
      <dgm:prSet presAssocID="{0AB92DF6-A82F-4B9E-91EA-689C1F15537F}"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Bonfire"/>
        </a:ext>
      </dgm:extLst>
    </dgm:pt>
    <dgm:pt modelId="{B42207A6-A49E-48BD-9F59-4B5A42883D38}" type="pres">
      <dgm:prSet presAssocID="{0AB92DF6-A82F-4B9E-91EA-689C1F15537F}" presName="spaceRect" presStyleCnt="0"/>
      <dgm:spPr/>
    </dgm:pt>
    <dgm:pt modelId="{25950C92-B1D2-4A2F-8C7E-1400C7CC8BC8}" type="pres">
      <dgm:prSet presAssocID="{0AB92DF6-A82F-4B9E-91EA-689C1F15537F}" presName="parTx" presStyleLbl="revTx" presStyleIdx="0" presStyleCnt="3">
        <dgm:presLayoutVars>
          <dgm:chMax val="0"/>
          <dgm:chPref val="0"/>
        </dgm:presLayoutVars>
      </dgm:prSet>
      <dgm:spPr/>
    </dgm:pt>
    <dgm:pt modelId="{B659AD9A-680F-42E4-975C-8A8CFD086D3C}" type="pres">
      <dgm:prSet presAssocID="{A91316ED-3550-4BF1-B2F3-A3D5D2479E7B}" presName="sibTrans" presStyleCnt="0"/>
      <dgm:spPr/>
    </dgm:pt>
    <dgm:pt modelId="{9EE44DB8-4DA2-48F1-A4FA-5D3C20F2D3E9}" type="pres">
      <dgm:prSet presAssocID="{10EA99FF-F7C3-4670-82E0-81C7216BA332}" presName="compNode" presStyleCnt="0"/>
      <dgm:spPr/>
    </dgm:pt>
    <dgm:pt modelId="{6E759F91-DAD7-4ED6-B3C9-A08079A018C2}" type="pres">
      <dgm:prSet presAssocID="{10EA99FF-F7C3-4670-82E0-81C7216BA332}" presName="bgRect" presStyleLbl="bgShp" presStyleIdx="1" presStyleCnt="3"/>
      <dgm:spPr/>
    </dgm:pt>
    <dgm:pt modelId="{7A183A05-F5AA-4C91-84D2-DA93B5F1CD06}" type="pres">
      <dgm:prSet presAssocID="{10EA99FF-F7C3-4670-82E0-81C7216BA332}" presName="iconRect" presStyleLbl="node1" presStyleIdx="1"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Checked with solid fill"/>
        </a:ext>
      </dgm:extLst>
    </dgm:pt>
    <dgm:pt modelId="{3D702F79-DE75-4313-94E2-FF79085F72AA}" type="pres">
      <dgm:prSet presAssocID="{10EA99FF-F7C3-4670-82E0-81C7216BA332}" presName="spaceRect" presStyleCnt="0"/>
      <dgm:spPr/>
    </dgm:pt>
    <dgm:pt modelId="{8DABBC32-779F-4D22-85B7-8A34544F1615}" type="pres">
      <dgm:prSet presAssocID="{10EA99FF-F7C3-4670-82E0-81C7216BA332}" presName="parTx" presStyleLbl="revTx" presStyleIdx="1" presStyleCnt="3">
        <dgm:presLayoutVars>
          <dgm:chMax val="0"/>
          <dgm:chPref val="0"/>
        </dgm:presLayoutVars>
      </dgm:prSet>
      <dgm:spPr/>
    </dgm:pt>
    <dgm:pt modelId="{FBCC0225-7396-4703-856F-4DC70A6E8285}" type="pres">
      <dgm:prSet presAssocID="{6167E0FC-1F32-4497-9899-A84ED9C83BCB}" presName="sibTrans" presStyleCnt="0"/>
      <dgm:spPr/>
    </dgm:pt>
    <dgm:pt modelId="{A88E8038-A9AE-468A-B333-D3323D673948}" type="pres">
      <dgm:prSet presAssocID="{04A8A928-B05C-447D-8C85-8E92ADDB3245}" presName="compNode" presStyleCnt="0"/>
      <dgm:spPr/>
    </dgm:pt>
    <dgm:pt modelId="{2207C009-A332-43B7-BCB4-32869896CF41}" type="pres">
      <dgm:prSet presAssocID="{04A8A928-B05C-447D-8C85-8E92ADDB3245}" presName="bgRect" presStyleLbl="bgShp" presStyleIdx="2" presStyleCnt="3"/>
      <dgm:spPr/>
    </dgm:pt>
    <dgm:pt modelId="{BAAC3AEF-A455-4BAD-96D5-B0C1EFA1A586}" type="pres">
      <dgm:prSet presAssocID="{04A8A928-B05C-447D-8C85-8E92ADDB3245}" presName="iconRect" presStyleLbl="node1" presStyleIdx="2" presStyleCnt="3"/>
      <dgm:spPr>
        <a:blipFill>
          <a:blip xmlns:r="http://schemas.openxmlformats.org/officeDocument/2006/relationships">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Fire with solid fill"/>
        </a:ext>
      </dgm:extLst>
    </dgm:pt>
    <dgm:pt modelId="{47D11405-BDD4-4747-89C6-57F546904273}" type="pres">
      <dgm:prSet presAssocID="{04A8A928-B05C-447D-8C85-8E92ADDB3245}" presName="spaceRect" presStyleCnt="0"/>
      <dgm:spPr/>
    </dgm:pt>
    <dgm:pt modelId="{52ACDA24-706E-4808-8A39-3F9191B36C82}" type="pres">
      <dgm:prSet presAssocID="{04A8A928-B05C-447D-8C85-8E92ADDB3245}" presName="parTx" presStyleLbl="revTx" presStyleIdx="2" presStyleCnt="3">
        <dgm:presLayoutVars>
          <dgm:chMax val="0"/>
          <dgm:chPref val="0"/>
        </dgm:presLayoutVars>
      </dgm:prSet>
      <dgm:spPr/>
    </dgm:pt>
  </dgm:ptLst>
  <dgm:cxnLst>
    <dgm:cxn modelId="{8A6D0012-24B4-4BC5-8452-948FC75603CF}" type="presOf" srcId="{10EA99FF-F7C3-4670-82E0-81C7216BA332}" destId="{8DABBC32-779F-4D22-85B7-8A34544F1615}" srcOrd="0" destOrd="0" presId="urn:microsoft.com/office/officeart/2018/2/layout/IconVerticalSolidList"/>
    <dgm:cxn modelId="{6D882E32-1B95-4D97-8709-F012EBC22E6E}" srcId="{BF789B8E-26C7-45B1-AF54-F45BCD25A76D}" destId="{0AB92DF6-A82F-4B9E-91EA-689C1F15537F}" srcOrd="0" destOrd="0" parTransId="{C3D12017-1C48-4137-B2A4-641C1CC11580}" sibTransId="{A91316ED-3550-4BF1-B2F3-A3D5D2479E7B}"/>
    <dgm:cxn modelId="{978B1E3B-B348-47C3-8C14-602861958D08}" type="presOf" srcId="{BF789B8E-26C7-45B1-AF54-F45BCD25A76D}" destId="{1A136F8D-3871-4C0C-A839-895717605DFF}" srcOrd="0" destOrd="0" presId="urn:microsoft.com/office/officeart/2018/2/layout/IconVerticalSolidList"/>
    <dgm:cxn modelId="{471FD965-CC92-482A-A5D2-834A37BF4A00}" srcId="{BF789B8E-26C7-45B1-AF54-F45BCD25A76D}" destId="{10EA99FF-F7C3-4670-82E0-81C7216BA332}" srcOrd="1" destOrd="0" parTransId="{ECDD7CC8-E939-4F33-BB6B-B8A2D78ABD7D}" sibTransId="{6167E0FC-1F32-4497-9899-A84ED9C83BCB}"/>
    <dgm:cxn modelId="{B1B4EF65-2F39-43C8-A58A-5699932489CD}" srcId="{BF789B8E-26C7-45B1-AF54-F45BCD25A76D}" destId="{04A8A928-B05C-447D-8C85-8E92ADDB3245}" srcOrd="2" destOrd="0" parTransId="{1B8EDD03-64D7-42D3-95E0-18D602570DF1}" sibTransId="{95B98859-49C0-49A7-B089-9E6846894CE9}"/>
    <dgm:cxn modelId="{51DD7A75-9BEB-4BDD-8C83-F2781856591A}" type="presOf" srcId="{04A8A928-B05C-447D-8C85-8E92ADDB3245}" destId="{52ACDA24-706E-4808-8A39-3F9191B36C82}" srcOrd="0" destOrd="0" presId="urn:microsoft.com/office/officeart/2018/2/layout/IconVerticalSolidList"/>
    <dgm:cxn modelId="{A40DB5B7-78E3-41A5-B940-1B841A33E70F}" type="presOf" srcId="{0AB92DF6-A82F-4B9E-91EA-689C1F15537F}" destId="{25950C92-B1D2-4A2F-8C7E-1400C7CC8BC8}" srcOrd="0" destOrd="0" presId="urn:microsoft.com/office/officeart/2018/2/layout/IconVerticalSolidList"/>
    <dgm:cxn modelId="{7D7AEC1A-2E33-4D5C-AA2F-1D49EA5FB7A4}" type="presParOf" srcId="{1A136F8D-3871-4C0C-A839-895717605DFF}" destId="{4A723BCA-059B-4433-8DF3-D0EBAE8D12E9}" srcOrd="0" destOrd="0" presId="urn:microsoft.com/office/officeart/2018/2/layout/IconVerticalSolidList"/>
    <dgm:cxn modelId="{5C77B912-8C8E-4B3E-9B71-6031B2C068E6}" type="presParOf" srcId="{4A723BCA-059B-4433-8DF3-D0EBAE8D12E9}" destId="{916B66B9-8197-4CCA-BDE2-0689CB5A191B}" srcOrd="0" destOrd="0" presId="urn:microsoft.com/office/officeart/2018/2/layout/IconVerticalSolidList"/>
    <dgm:cxn modelId="{A05E4E24-9FA9-4207-ADDB-51B3AFF779BB}" type="presParOf" srcId="{4A723BCA-059B-4433-8DF3-D0EBAE8D12E9}" destId="{C00F8673-0BB7-4116-A2AC-AD1118033682}" srcOrd="1" destOrd="0" presId="urn:microsoft.com/office/officeart/2018/2/layout/IconVerticalSolidList"/>
    <dgm:cxn modelId="{6E5A2757-18EE-4BB5-99F9-64B7CEC1B5CD}" type="presParOf" srcId="{4A723BCA-059B-4433-8DF3-D0EBAE8D12E9}" destId="{B42207A6-A49E-48BD-9F59-4B5A42883D38}" srcOrd="2" destOrd="0" presId="urn:microsoft.com/office/officeart/2018/2/layout/IconVerticalSolidList"/>
    <dgm:cxn modelId="{16817EE1-1D54-40DC-BF2F-14B9C8C89EB1}" type="presParOf" srcId="{4A723BCA-059B-4433-8DF3-D0EBAE8D12E9}" destId="{25950C92-B1D2-4A2F-8C7E-1400C7CC8BC8}" srcOrd="3" destOrd="0" presId="urn:microsoft.com/office/officeart/2018/2/layout/IconVerticalSolidList"/>
    <dgm:cxn modelId="{6E31D6D7-0E8E-44FC-8DE4-FC8D26D5F04E}" type="presParOf" srcId="{1A136F8D-3871-4C0C-A839-895717605DFF}" destId="{B659AD9A-680F-42E4-975C-8A8CFD086D3C}" srcOrd="1" destOrd="0" presId="urn:microsoft.com/office/officeart/2018/2/layout/IconVerticalSolidList"/>
    <dgm:cxn modelId="{22854BAC-DA91-4E8A-B3CF-DB6D485F3129}" type="presParOf" srcId="{1A136F8D-3871-4C0C-A839-895717605DFF}" destId="{9EE44DB8-4DA2-48F1-A4FA-5D3C20F2D3E9}" srcOrd="2" destOrd="0" presId="urn:microsoft.com/office/officeart/2018/2/layout/IconVerticalSolidList"/>
    <dgm:cxn modelId="{FABFDE83-F9C2-415B-BFA3-5B5C75D7D357}" type="presParOf" srcId="{9EE44DB8-4DA2-48F1-A4FA-5D3C20F2D3E9}" destId="{6E759F91-DAD7-4ED6-B3C9-A08079A018C2}" srcOrd="0" destOrd="0" presId="urn:microsoft.com/office/officeart/2018/2/layout/IconVerticalSolidList"/>
    <dgm:cxn modelId="{BCCDAE29-8DE7-438F-8C6D-1D25450EED8C}" type="presParOf" srcId="{9EE44DB8-4DA2-48F1-A4FA-5D3C20F2D3E9}" destId="{7A183A05-F5AA-4C91-84D2-DA93B5F1CD06}" srcOrd="1" destOrd="0" presId="urn:microsoft.com/office/officeart/2018/2/layout/IconVerticalSolidList"/>
    <dgm:cxn modelId="{4755378B-2AB9-43AD-AE28-3AD34E9CA801}" type="presParOf" srcId="{9EE44DB8-4DA2-48F1-A4FA-5D3C20F2D3E9}" destId="{3D702F79-DE75-4313-94E2-FF79085F72AA}" srcOrd="2" destOrd="0" presId="urn:microsoft.com/office/officeart/2018/2/layout/IconVerticalSolidList"/>
    <dgm:cxn modelId="{2143F0DE-1876-4CD5-91CA-E8F09528D951}" type="presParOf" srcId="{9EE44DB8-4DA2-48F1-A4FA-5D3C20F2D3E9}" destId="{8DABBC32-779F-4D22-85B7-8A34544F1615}" srcOrd="3" destOrd="0" presId="urn:microsoft.com/office/officeart/2018/2/layout/IconVerticalSolidList"/>
    <dgm:cxn modelId="{DCC5F269-0B66-4D86-A578-0A8620536353}" type="presParOf" srcId="{1A136F8D-3871-4C0C-A839-895717605DFF}" destId="{FBCC0225-7396-4703-856F-4DC70A6E8285}" srcOrd="3" destOrd="0" presId="urn:microsoft.com/office/officeart/2018/2/layout/IconVerticalSolidList"/>
    <dgm:cxn modelId="{81336829-C090-4AC0-9C3F-2D7CD9DE967B}" type="presParOf" srcId="{1A136F8D-3871-4C0C-A839-895717605DFF}" destId="{A88E8038-A9AE-468A-B333-D3323D673948}" srcOrd="4" destOrd="0" presId="urn:microsoft.com/office/officeart/2018/2/layout/IconVerticalSolidList"/>
    <dgm:cxn modelId="{E065F702-CE84-4DFC-8600-DF3D015189B1}" type="presParOf" srcId="{A88E8038-A9AE-468A-B333-D3323D673948}" destId="{2207C009-A332-43B7-BCB4-32869896CF41}" srcOrd="0" destOrd="0" presId="urn:microsoft.com/office/officeart/2018/2/layout/IconVerticalSolidList"/>
    <dgm:cxn modelId="{8CCB5099-7A4D-4D23-BCFD-FE13381EBFBC}" type="presParOf" srcId="{A88E8038-A9AE-468A-B333-D3323D673948}" destId="{BAAC3AEF-A455-4BAD-96D5-B0C1EFA1A586}" srcOrd="1" destOrd="0" presId="urn:microsoft.com/office/officeart/2018/2/layout/IconVerticalSolidList"/>
    <dgm:cxn modelId="{47C9EBF4-F5DB-4F19-BD57-1C55708A1A6F}" type="presParOf" srcId="{A88E8038-A9AE-468A-B333-D3323D673948}" destId="{47D11405-BDD4-4747-89C6-57F546904273}" srcOrd="2" destOrd="0" presId="urn:microsoft.com/office/officeart/2018/2/layout/IconVerticalSolidList"/>
    <dgm:cxn modelId="{E134AC4E-B2F4-42C3-A0F4-3F7EDB47E9C9}" type="presParOf" srcId="{A88E8038-A9AE-468A-B333-D3323D673948}" destId="{52ACDA24-706E-4808-8A39-3F9191B36C8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6B66B9-8197-4CCA-BDE2-0689CB5A191B}">
      <dsp:nvSpPr>
        <dsp:cNvPr id="0" name=""/>
        <dsp:cNvSpPr/>
      </dsp:nvSpPr>
      <dsp:spPr>
        <a:xfrm>
          <a:off x="0" y="3067"/>
          <a:ext cx="7886700" cy="1461728"/>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0F8673-0BB7-4116-A2AC-AD1118033682}">
      <dsp:nvSpPr>
        <dsp:cNvPr id="0" name=""/>
        <dsp:cNvSpPr/>
      </dsp:nvSpPr>
      <dsp:spPr>
        <a:xfrm>
          <a:off x="442172" y="331956"/>
          <a:ext cx="804736" cy="80395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950C92-B1D2-4A2F-8C7E-1400C7CC8BC8}">
      <dsp:nvSpPr>
        <dsp:cNvPr id="0" name=""/>
        <dsp:cNvSpPr/>
      </dsp:nvSpPr>
      <dsp:spPr>
        <a:xfrm>
          <a:off x="1689081" y="3067"/>
          <a:ext cx="5927990" cy="1463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51" tIns="154851" rIns="154851" bIns="154851" numCol="1" spcCol="1270" anchor="ctr" anchorCtr="0">
          <a:noAutofit/>
        </a:bodyPr>
        <a:lstStyle/>
        <a:p>
          <a:pPr marL="0" lvl="0" indent="0" algn="l" defTabSz="933450">
            <a:lnSpc>
              <a:spcPct val="100000"/>
            </a:lnSpc>
            <a:spcBef>
              <a:spcPct val="0"/>
            </a:spcBef>
            <a:spcAft>
              <a:spcPct val="35000"/>
            </a:spcAft>
            <a:buNone/>
          </a:pPr>
          <a:r>
            <a:rPr lang="en-US" sz="2100" kern="1200" dirty="0"/>
            <a:t>Fire Watch: a Qualified Employee who observes Hot Work activities for the purpose of preventing, detecting and suppressing fires.</a:t>
          </a:r>
        </a:p>
      </dsp:txBody>
      <dsp:txXfrm>
        <a:off x="1689081" y="3067"/>
        <a:ext cx="5927990" cy="1463157"/>
      </dsp:txXfrm>
    </dsp:sp>
    <dsp:sp modelId="{6E759F91-DAD7-4ED6-B3C9-A08079A018C2}">
      <dsp:nvSpPr>
        <dsp:cNvPr id="0" name=""/>
        <dsp:cNvSpPr/>
      </dsp:nvSpPr>
      <dsp:spPr>
        <a:xfrm>
          <a:off x="0" y="1744921"/>
          <a:ext cx="7886700" cy="1461728"/>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183A05-F5AA-4C91-84D2-DA93B5F1CD06}">
      <dsp:nvSpPr>
        <dsp:cNvPr id="0" name=""/>
        <dsp:cNvSpPr/>
      </dsp:nvSpPr>
      <dsp:spPr>
        <a:xfrm>
          <a:off x="442172" y="2073810"/>
          <a:ext cx="804736" cy="803950"/>
        </a:xfrm>
        <a:prstGeom prst="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ABBC32-779F-4D22-85B7-8A34544F1615}">
      <dsp:nvSpPr>
        <dsp:cNvPr id="0" name=""/>
        <dsp:cNvSpPr/>
      </dsp:nvSpPr>
      <dsp:spPr>
        <a:xfrm>
          <a:off x="1689081" y="1744921"/>
          <a:ext cx="5927990" cy="1463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51" tIns="154851" rIns="154851" bIns="154851" numCol="1" spcCol="1270" anchor="ctr" anchorCtr="0">
          <a:noAutofit/>
        </a:bodyPr>
        <a:lstStyle/>
        <a:p>
          <a:pPr marL="0" lvl="0" indent="0" algn="l" defTabSz="933450">
            <a:lnSpc>
              <a:spcPct val="100000"/>
            </a:lnSpc>
            <a:spcBef>
              <a:spcPct val="0"/>
            </a:spcBef>
            <a:spcAft>
              <a:spcPct val="35000"/>
            </a:spcAft>
            <a:buNone/>
          </a:pPr>
          <a:r>
            <a:rPr lang="en-US" sz="2100" kern="1200" dirty="0"/>
            <a:t>Hot Work Permit: written authorization to perform operations capable of providing and ignition source.</a:t>
          </a:r>
        </a:p>
      </dsp:txBody>
      <dsp:txXfrm>
        <a:off x="1689081" y="1744921"/>
        <a:ext cx="5927990" cy="1463157"/>
      </dsp:txXfrm>
    </dsp:sp>
    <dsp:sp modelId="{2207C009-A332-43B7-BCB4-32869896CF41}">
      <dsp:nvSpPr>
        <dsp:cNvPr id="0" name=""/>
        <dsp:cNvSpPr/>
      </dsp:nvSpPr>
      <dsp:spPr>
        <a:xfrm>
          <a:off x="0" y="3486775"/>
          <a:ext cx="7886700" cy="1461728"/>
        </a:xfrm>
        <a:prstGeom prst="roundRect">
          <a:avLst>
            <a:gd name="adj" fmla="val 10000"/>
          </a:avLst>
        </a:prstGeom>
        <a:solidFill>
          <a:schemeClr val="accent1">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AC3AEF-A455-4BAD-96D5-B0C1EFA1A586}">
      <dsp:nvSpPr>
        <dsp:cNvPr id="0" name=""/>
        <dsp:cNvSpPr/>
      </dsp:nvSpPr>
      <dsp:spPr>
        <a:xfrm>
          <a:off x="442605" y="3815663"/>
          <a:ext cx="804736" cy="803950"/>
        </a:xfrm>
        <a:prstGeom prst="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ACDA24-706E-4808-8A39-3F9191B36C82}">
      <dsp:nvSpPr>
        <dsp:cNvPr id="0" name=""/>
        <dsp:cNvSpPr/>
      </dsp:nvSpPr>
      <dsp:spPr>
        <a:xfrm>
          <a:off x="1689946" y="3486775"/>
          <a:ext cx="5927990" cy="14631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51" tIns="154851" rIns="154851" bIns="154851" numCol="1" spcCol="1270" anchor="ctr" anchorCtr="0">
          <a:noAutofit/>
        </a:bodyPr>
        <a:lstStyle/>
        <a:p>
          <a:pPr marL="0" lvl="0" indent="0" algn="l" defTabSz="933450">
            <a:lnSpc>
              <a:spcPct val="100000"/>
            </a:lnSpc>
            <a:spcBef>
              <a:spcPct val="0"/>
            </a:spcBef>
            <a:spcAft>
              <a:spcPct val="35000"/>
            </a:spcAft>
            <a:buNone/>
          </a:pPr>
          <a:r>
            <a:rPr lang="en-US" sz="2100" kern="1200" dirty="0"/>
            <a:t>Lower Explosive Limit (LEL): the lowest concentration of flammable gas or vapor in air that can ignite and produce a fire or explosion when exposed to an ignition source. BEPC requires LEL to be ≤ 3%</a:t>
          </a:r>
        </a:p>
      </dsp:txBody>
      <dsp:txXfrm>
        <a:off x="1689946" y="3486775"/>
        <a:ext cx="5927990" cy="146315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0B1A4C-D92F-4915-B46E-3F12F15F9C8B}" type="datetimeFigureOut">
              <a:rPr lang="en-US" smtClean="0"/>
              <a:t>5/6/2026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16AF73-8CD2-4AF4-926B-B11004DE958A}" type="slidenum">
              <a:rPr lang="en-US" smtClean="0"/>
              <a:t>‹#›</a:t>
            </a:fld>
            <a:endParaRPr lang="en-US"/>
          </a:p>
        </p:txBody>
      </p:sp>
    </p:spTree>
    <p:extLst>
      <p:ext uri="{BB962C8B-B14F-4D97-AF65-F5344CB8AC3E}">
        <p14:creationId xmlns:p14="http://schemas.microsoft.com/office/powerpoint/2010/main" val="118147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2FC1F-DA87-4804-99ED-C26BAC9D442B}" type="datetimeFigureOut">
              <a:rPr lang="en-US" smtClean="0"/>
              <a:t>5/6/2026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07A473-723F-401B-B62A-57618DB59C02}" type="slidenum">
              <a:rPr lang="en-US" smtClean="0"/>
              <a:t>‹#›</a:t>
            </a:fld>
            <a:endParaRPr lang="en-US"/>
          </a:p>
        </p:txBody>
      </p:sp>
    </p:spTree>
    <p:extLst>
      <p:ext uri="{BB962C8B-B14F-4D97-AF65-F5344CB8AC3E}">
        <p14:creationId xmlns:p14="http://schemas.microsoft.com/office/powerpoint/2010/main" val="2722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7A473-723F-401B-B62A-57618DB59C02}" type="slidenum">
              <a:rPr lang="en-US" smtClean="0"/>
              <a:t>1</a:t>
            </a:fld>
            <a:endParaRPr lang="en-US"/>
          </a:p>
        </p:txBody>
      </p:sp>
    </p:spTree>
    <p:extLst>
      <p:ext uri="{BB962C8B-B14F-4D97-AF65-F5344CB8AC3E}">
        <p14:creationId xmlns:p14="http://schemas.microsoft.com/office/powerpoint/2010/main" val="368436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A13B17-365A-4F92-BF68-04B60416A9D0}" type="slidenum">
              <a:rPr lang="en-US" smtClean="0"/>
              <a:t>36</a:t>
            </a:fld>
            <a:endParaRPr lang="en-US" dirty="0"/>
          </a:p>
        </p:txBody>
      </p:sp>
    </p:spTree>
    <p:extLst>
      <p:ext uri="{BB962C8B-B14F-4D97-AF65-F5344CB8AC3E}">
        <p14:creationId xmlns:p14="http://schemas.microsoft.com/office/powerpoint/2010/main" val="2797383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If your</a:t>
            </a:r>
            <a:r>
              <a:rPr lang="en-US" baseline="0" dirty="0"/>
              <a:t> work is complete and you fail to sign off the clearance at the end of your shift and need to be called out to release the clearance you may not be compensated for that time.  This will be considered a Clearance violation and may be subject to disciplinary action.</a:t>
            </a:r>
            <a:endParaRPr lang="en-US" dirty="0"/>
          </a:p>
        </p:txBody>
      </p:sp>
      <p:sp>
        <p:nvSpPr>
          <p:cNvPr id="4" name="Slide Number Placeholder 3"/>
          <p:cNvSpPr>
            <a:spLocks noGrp="1"/>
          </p:cNvSpPr>
          <p:nvPr>
            <p:ph type="sldNum" sz="quarter" idx="10"/>
          </p:nvPr>
        </p:nvSpPr>
        <p:spPr/>
        <p:txBody>
          <a:bodyPr/>
          <a:lstStyle/>
          <a:p>
            <a:fld id="{D1A79310-DB6A-476C-AC3C-96BF2AC54D02}" type="slidenum">
              <a:rPr lang="en-US" smtClean="0"/>
              <a:pPr/>
              <a:t>74</a:t>
            </a:fld>
            <a:endParaRPr lang="en-US"/>
          </a:p>
        </p:txBody>
      </p:sp>
    </p:spTree>
    <p:extLst>
      <p:ext uri="{BB962C8B-B14F-4D97-AF65-F5344CB8AC3E}">
        <p14:creationId xmlns:p14="http://schemas.microsoft.com/office/powerpoint/2010/main" val="490919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ctrTitle"/>
          </p:nvPr>
        </p:nvSpPr>
        <p:spPr>
          <a:xfrm>
            <a:off x="914400" y="3122475"/>
            <a:ext cx="10363200" cy="1470025"/>
          </a:xfrm>
        </p:spPr>
        <p:txBody>
          <a:bodyPr>
            <a:normAutofit/>
          </a:bodyPr>
          <a:lstStyle>
            <a:lvl1pPr>
              <a:defRPr sz="44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2" name="Subtitle 2"/>
          <p:cNvSpPr>
            <a:spLocks noGrp="1"/>
          </p:cNvSpPr>
          <p:nvPr>
            <p:ph type="subTitle" idx="1"/>
          </p:nvPr>
        </p:nvSpPr>
        <p:spPr>
          <a:xfrm>
            <a:off x="1828800" y="4654492"/>
            <a:ext cx="8534400" cy="1752600"/>
          </a:xfrm>
        </p:spPr>
        <p:txBody>
          <a:bodyPr>
            <a:normAutofit/>
          </a:bodyPr>
          <a:lstStyle>
            <a:lvl1pPr marL="0" indent="0" algn="ctr">
              <a:buNone/>
              <a:defRPr sz="3600">
                <a:solidFill>
                  <a:schemeClr val="accent6"/>
                </a:solidFill>
                <a:latin typeface="Arial" panose="020B0604020202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66838" y="1877422"/>
            <a:ext cx="4858327" cy="1145177"/>
          </a:xfrm>
          <a:prstGeom prst="rect">
            <a:avLst/>
          </a:prstGeom>
        </p:spPr>
      </p:pic>
    </p:spTree>
    <p:extLst>
      <p:ext uri="{BB962C8B-B14F-4D97-AF65-F5344CB8AC3E}">
        <p14:creationId xmlns:p14="http://schemas.microsoft.com/office/powerpoint/2010/main" val="697296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Vertical Text">
    <p:bg>
      <p:bgRef idx="1003">
        <a:schemeClr val="bg2"/>
      </p:bgRef>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71E714-7821-4460-8D9D-18304F619947}"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8EF15-77E1-4D4B-85BC-26E05BDECF44}"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grpSp>
        <p:nvGrpSpPr>
          <p:cNvPr id="2" name="Group 7"/>
          <p:cNvGrpSpPr/>
          <p:nvPr/>
        </p:nvGrpSpPr>
        <p:grpSpPr>
          <a:xfrm flipH="1">
            <a:off x="0" y="1371600"/>
            <a:ext cx="12192000" cy="73152"/>
            <a:chOff x="0" y="3268345"/>
            <a:chExt cx="9144000" cy="146304"/>
          </a:xfrm>
        </p:grpSpPr>
        <p:sp>
          <p:nvSpPr>
            <p:cNvPr id="9" name="Rectangle 8"/>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08328447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71E714-7821-4460-8D9D-18304F619947}" type="datetimeFigureOut">
              <a:rPr lang="en-US" smtClean="0"/>
              <a:pPr/>
              <a:t>5/6/2026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48EF15-77E1-4D4B-85BC-26E05BDECF44}" type="slidenum">
              <a:rPr lang="en-US" smtClean="0"/>
              <a:pPr/>
              <a:t>‹#›</a:t>
            </a:fld>
            <a:endParaRPr lang="en-US"/>
          </a:p>
        </p:txBody>
      </p:sp>
      <p:sp>
        <p:nvSpPr>
          <p:cNvPr id="14" name="Title 13"/>
          <p:cNvSpPr>
            <a:spLocks noGrp="1"/>
          </p:cNvSpPr>
          <p:nvPr>
            <p:ph type="title"/>
          </p:nvPr>
        </p:nvSpPr>
        <p:spPr/>
        <p:txBody>
          <a:bodyPr/>
          <a:lstStyle/>
          <a:p>
            <a:r>
              <a:rPr lang="en-US"/>
              <a:t>Click to edit Master title style</a:t>
            </a:r>
          </a:p>
        </p:txBody>
      </p:sp>
      <p:grpSp>
        <p:nvGrpSpPr>
          <p:cNvPr id="2" name="Group 14"/>
          <p:cNvGrpSpPr/>
          <p:nvPr/>
        </p:nvGrpSpPr>
        <p:grpSpPr>
          <a:xfrm>
            <a:off x="0" y="1371600"/>
            <a:ext cx="12192000" cy="73152"/>
            <a:chOff x="0" y="3268345"/>
            <a:chExt cx="9144000" cy="146304"/>
          </a:xfrm>
        </p:grpSpPr>
        <p:sp>
          <p:nvSpPr>
            <p:cNvPr id="16" name="Rectangle 15"/>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ectangle 16"/>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Rectangle 17"/>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2708583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5" y="1600200"/>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5" y="2297112"/>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600200"/>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72" y="2297112"/>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71E714-7821-4460-8D9D-18304F619947}" type="datetimeFigureOut">
              <a:rPr lang="en-US" smtClean="0"/>
              <a:pPr/>
              <a:t>5/6/2026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48EF15-77E1-4D4B-85BC-26E05BDECF44}" type="slidenum">
              <a:rPr lang="en-US" smtClean="0"/>
              <a:pPr/>
              <a:t>‹#›</a:t>
            </a:fld>
            <a:endParaRPr lang="en-US"/>
          </a:p>
        </p:txBody>
      </p:sp>
      <p:sp>
        <p:nvSpPr>
          <p:cNvPr id="16" name="Title 15"/>
          <p:cNvSpPr>
            <a:spLocks noGrp="1"/>
          </p:cNvSpPr>
          <p:nvPr>
            <p:ph type="title"/>
          </p:nvPr>
        </p:nvSpPr>
        <p:spPr/>
        <p:txBody>
          <a:bodyPr/>
          <a:lstStyle/>
          <a:p>
            <a:r>
              <a:rPr lang="en-US"/>
              <a:t>Click to edit Master title style</a:t>
            </a:r>
          </a:p>
        </p:txBody>
      </p:sp>
      <p:grpSp>
        <p:nvGrpSpPr>
          <p:cNvPr id="2" name="Group 16"/>
          <p:cNvGrpSpPr/>
          <p:nvPr/>
        </p:nvGrpSpPr>
        <p:grpSpPr>
          <a:xfrm>
            <a:off x="0" y="1371600"/>
            <a:ext cx="12192000" cy="73152"/>
            <a:chOff x="0" y="3268345"/>
            <a:chExt cx="9144000" cy="146304"/>
          </a:xfrm>
        </p:grpSpPr>
        <p:sp>
          <p:nvSpPr>
            <p:cNvPr id="18" name="Rectangle 17"/>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Rectangle 19"/>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Rectangle 20"/>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340432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bg>
      <p:bgRef idx="1003">
        <a:schemeClr val="bg2"/>
      </p:bgRef>
    </p:bg>
    <p:spTree>
      <p:nvGrpSpPr>
        <p:cNvPr id="1" name=""/>
        <p:cNvGrpSpPr/>
        <p:nvPr/>
      </p:nvGrpSpPr>
      <p:grpSpPr>
        <a:xfrm>
          <a:off x="0" y="0"/>
          <a:ext cx="0" cy="0"/>
          <a:chOff x="0" y="0"/>
          <a:chExt cx="0" cy="0"/>
        </a:xfrm>
      </p:grpSpPr>
      <p:grpSp>
        <p:nvGrpSpPr>
          <p:cNvPr id="7" name="Group 16"/>
          <p:cNvGrpSpPr/>
          <p:nvPr/>
        </p:nvGrpSpPr>
        <p:grpSpPr>
          <a:xfrm>
            <a:off x="0" y="3268345"/>
            <a:ext cx="12192000" cy="146304"/>
            <a:chOff x="0" y="3268345"/>
            <a:chExt cx="9144000" cy="146304"/>
          </a:xfrm>
        </p:grpSpPr>
        <p:sp>
          <p:nvSpPr>
            <p:cNvPr id="13" name="Rectangle 12"/>
            <p:cNvSpPr/>
            <p:nvPr userDrawn="1"/>
          </p:nvSpPr>
          <p:spPr>
            <a:xfrm>
              <a:off x="0" y="3268345"/>
              <a:ext cx="9144000" cy="14630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p:cNvSpPr/>
            <p:nvPr userDrawn="1"/>
          </p:nvSpPr>
          <p:spPr>
            <a:xfrm>
              <a:off x="5181600" y="3268345"/>
              <a:ext cx="1097280"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userDrawn="1"/>
          </p:nvSpPr>
          <p:spPr>
            <a:xfrm>
              <a:off x="6278880" y="3268345"/>
              <a:ext cx="1097280" cy="146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7376160" y="3268345"/>
              <a:ext cx="1097280"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 name="Title 1"/>
          <p:cNvSpPr>
            <a:spLocks noGrp="1"/>
          </p:cNvSpPr>
          <p:nvPr>
            <p:ph type="ctrTitle"/>
          </p:nvPr>
        </p:nvSpPr>
        <p:spPr>
          <a:xfrm>
            <a:off x="812800" y="1752603"/>
            <a:ext cx="10566400" cy="1470025"/>
          </a:xfrm>
          <a:prstGeom prst="rect">
            <a:avLst/>
          </a:prstGeom>
        </p:spPr>
        <p:txBody>
          <a:bodyPr anchor="b"/>
          <a:lstStyle>
            <a:lvl1pPr algn="ctr">
              <a:defRPr/>
            </a:lvl1pPr>
          </a:lstStyle>
          <a:p>
            <a:r>
              <a:rPr lang="en-US"/>
              <a:t>Click to edit Master title style</a:t>
            </a:r>
          </a:p>
        </p:txBody>
      </p:sp>
      <p:sp>
        <p:nvSpPr>
          <p:cNvPr id="3" name="Subtitle 2"/>
          <p:cNvSpPr>
            <a:spLocks noGrp="1"/>
          </p:cNvSpPr>
          <p:nvPr>
            <p:ph type="subTitle" idx="1"/>
          </p:nvPr>
        </p:nvSpPr>
        <p:spPr>
          <a:xfrm>
            <a:off x="1828800" y="3505200"/>
            <a:ext cx="8534400" cy="1752600"/>
          </a:xfrm>
        </p:spPr>
        <p:txBody>
          <a:bodyPr>
            <a:normAutofit/>
          </a:bodyPr>
          <a:lstStyle>
            <a:lvl1pPr marL="0" indent="0" algn="ctr">
              <a:buNone/>
              <a:defRPr sz="2100">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371E714-7821-4460-8D9D-18304F619947}" type="datetimeFigureOut">
              <a:rPr lang="en-US" smtClean="0"/>
              <a:pPr/>
              <a:t>5/6/2026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48EF15-77E1-4D4B-85BC-26E05BDECF44}" type="slidenum">
              <a:rPr lang="en-US" smtClean="0"/>
              <a:pPr/>
              <a:t>‹#›</a:t>
            </a:fld>
            <a:endParaRPr lang="en-US"/>
          </a:p>
        </p:txBody>
      </p:sp>
    </p:spTree>
    <p:extLst>
      <p:ext uri="{BB962C8B-B14F-4D97-AF65-F5344CB8AC3E}">
        <p14:creationId xmlns:p14="http://schemas.microsoft.com/office/powerpoint/2010/main" val="19445842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0" y="6444486"/>
            <a:ext cx="12192000" cy="43317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504629"/>
            <a:ext cx="1647963" cy="331337"/>
          </a:xfrm>
          <a:prstGeom prst="rect">
            <a:avLst/>
          </a:prstGeom>
        </p:spPr>
      </p:pic>
      <p:sp>
        <p:nvSpPr>
          <p:cNvPr id="13" name="Slide Number Placeholder 5"/>
          <p:cNvSpPr txBox="1">
            <a:spLocks/>
          </p:cNvSpPr>
          <p:nvPr userDrawn="1"/>
        </p:nvSpPr>
        <p:spPr>
          <a:xfrm>
            <a:off x="10961783" y="6456995"/>
            <a:ext cx="392017" cy="4111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TextBox 8"/>
          <p:cNvSpPr txBox="1"/>
          <p:nvPr userDrawn="1"/>
        </p:nvSpPr>
        <p:spPr>
          <a:xfrm>
            <a:off x="5962096" y="6522857"/>
            <a:ext cx="5069137"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Basin Electric Power Cooperative</a:t>
            </a:r>
            <a:r>
              <a:rPr lang="en-US" sz="1200" baseline="0" dirty="0">
                <a:solidFill>
                  <a:schemeClr val="bg1"/>
                </a:solidFill>
                <a:latin typeface="Arial" panose="020B0604020202020204" pitchFamily="34" charset="0"/>
                <a:cs typeface="Arial" panose="020B0604020202020204" pitchFamily="34" charset="0"/>
              </a:rPr>
              <a:t>  |</a:t>
            </a:r>
            <a:endParaRPr lang="en-US" sz="1200" dirty="0">
              <a:solidFill>
                <a:schemeClr val="bg1"/>
              </a:solidFill>
            </a:endParaRPr>
          </a:p>
        </p:txBody>
      </p:sp>
      <p:sp>
        <p:nvSpPr>
          <p:cNvPr id="10" name="Slide Number Placeholder 5"/>
          <p:cNvSpPr txBox="1">
            <a:spLocks/>
          </p:cNvSpPr>
          <p:nvPr userDrawn="1"/>
        </p:nvSpPr>
        <p:spPr>
          <a:xfrm>
            <a:off x="10962554" y="6456995"/>
            <a:ext cx="508322" cy="4111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6B27B45-E6F1-48F0-9825-ABB443849073}" type="slidenum">
              <a:rPr lang="en-US" smtClean="0"/>
              <a:pPr algn="l"/>
              <a:t>‹#›</a:t>
            </a:fld>
            <a:endParaRPr lang="en-US" dirty="0"/>
          </a:p>
        </p:txBody>
      </p:sp>
      <p:sp>
        <p:nvSpPr>
          <p:cNvPr id="3" name="Title 1">
            <a:extLst>
              <a:ext uri="{FF2B5EF4-FFF2-40B4-BE49-F238E27FC236}">
                <a16:creationId xmlns:a16="http://schemas.microsoft.com/office/drawing/2014/main" id="{6059E0FC-508C-B127-16C1-0740B92AB6F7}"/>
              </a:ext>
            </a:extLst>
          </p:cNvPr>
          <p:cNvSpPr>
            <a:spLocks noGrp="1"/>
          </p:cNvSpPr>
          <p:nvPr>
            <p:ph type="title" hasCustomPrompt="1"/>
          </p:nvPr>
        </p:nvSpPr>
        <p:spPr>
          <a:xfrm>
            <a:off x="838200" y="307975"/>
            <a:ext cx="10515600" cy="1325563"/>
          </a:xfrm>
        </p:spPr>
        <p:txBody>
          <a:bodyPr>
            <a:normAutofit/>
          </a:bodyPr>
          <a:lstStyle>
            <a:lvl1pPr>
              <a:defRPr sz="4000" b="1">
                <a:solidFill>
                  <a:schemeClr val="accent1">
                    <a:lumMod val="50000"/>
                  </a:schemeClr>
                </a:solidFill>
                <a:latin typeface="Arial" panose="020B0604020202020204" pitchFamily="34" charset="0"/>
                <a:cs typeface="Arial" panose="020B0604020202020204" pitchFamily="34" charset="0"/>
              </a:defRPr>
            </a:lvl1pPr>
          </a:lstStyle>
          <a:p>
            <a:r>
              <a:rPr lang="en-US" dirty="0"/>
              <a:t>Agenda</a:t>
            </a:r>
          </a:p>
        </p:txBody>
      </p:sp>
    </p:spTree>
    <p:extLst>
      <p:ext uri="{BB962C8B-B14F-4D97-AF65-F5344CB8AC3E}">
        <p14:creationId xmlns:p14="http://schemas.microsoft.com/office/powerpoint/2010/main" val="2222747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590675"/>
            <a:ext cx="10363200" cy="2324100"/>
          </a:xfrm>
        </p:spPr>
        <p:txBody>
          <a:bodyPr>
            <a:normAutofit/>
          </a:bodyPr>
          <a:lstStyle>
            <a:lvl1pPr>
              <a:defRPr sz="44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Rectangle 4"/>
          <p:cNvSpPr/>
          <p:nvPr userDrawn="1"/>
        </p:nvSpPr>
        <p:spPr>
          <a:xfrm>
            <a:off x="0" y="6444486"/>
            <a:ext cx="12192000" cy="43317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6504629"/>
            <a:ext cx="1647963" cy="331337"/>
          </a:xfrm>
          <a:prstGeom prst="rect">
            <a:avLst/>
          </a:prstGeom>
        </p:spPr>
      </p:pic>
      <p:sp>
        <p:nvSpPr>
          <p:cNvPr id="7" name="TextBox 6"/>
          <p:cNvSpPr txBox="1"/>
          <p:nvPr userDrawn="1"/>
        </p:nvSpPr>
        <p:spPr>
          <a:xfrm>
            <a:off x="5962096" y="6522857"/>
            <a:ext cx="5069137"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Basin Electric Power Cooperative</a:t>
            </a:r>
            <a:r>
              <a:rPr lang="en-US" sz="1200" baseline="0" dirty="0">
                <a:solidFill>
                  <a:schemeClr val="bg1"/>
                </a:solidFill>
                <a:latin typeface="Arial" panose="020B0604020202020204" pitchFamily="34" charset="0"/>
                <a:cs typeface="Arial" panose="020B0604020202020204" pitchFamily="34" charset="0"/>
              </a:rPr>
              <a:t>  |</a:t>
            </a:r>
            <a:endParaRPr lang="en-US" sz="1200" dirty="0">
              <a:solidFill>
                <a:schemeClr val="bg1"/>
              </a:solidFill>
            </a:endParaRPr>
          </a:p>
        </p:txBody>
      </p:sp>
      <p:sp>
        <p:nvSpPr>
          <p:cNvPr id="11" name="Slide Number Placeholder 5"/>
          <p:cNvSpPr txBox="1">
            <a:spLocks/>
          </p:cNvSpPr>
          <p:nvPr userDrawn="1"/>
        </p:nvSpPr>
        <p:spPr>
          <a:xfrm>
            <a:off x="10962554" y="6456995"/>
            <a:ext cx="508322" cy="4111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6B27B45-E6F1-48F0-9825-ABB443849073}" type="slidenum">
              <a:rPr lang="en-US" smtClean="0"/>
              <a:pPr algn="l"/>
              <a:t>‹#›</a:t>
            </a:fld>
            <a:endParaRPr lang="en-US" dirty="0"/>
          </a:p>
        </p:txBody>
      </p:sp>
    </p:spTree>
    <p:extLst>
      <p:ext uri="{BB962C8B-B14F-4D97-AF65-F5344CB8AC3E}">
        <p14:creationId xmlns:p14="http://schemas.microsoft.com/office/powerpoint/2010/main" val="233927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00201"/>
            <a:ext cx="10515600" cy="2295524"/>
          </a:xfrm>
        </p:spPr>
        <p:txBody>
          <a:bodyPr>
            <a:normAutofit/>
          </a:bodyPr>
          <a:lstStyle>
            <a:lvl1pPr>
              <a:defRPr sz="44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 name="Rectangle 4"/>
          <p:cNvSpPr/>
          <p:nvPr userDrawn="1"/>
        </p:nvSpPr>
        <p:spPr>
          <a:xfrm>
            <a:off x="0" y="6444486"/>
            <a:ext cx="12192000" cy="43317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504629"/>
            <a:ext cx="1647963" cy="331337"/>
          </a:xfrm>
          <a:prstGeom prst="rect">
            <a:avLst/>
          </a:prstGeom>
        </p:spPr>
      </p:pic>
      <p:sp>
        <p:nvSpPr>
          <p:cNvPr id="13" name="Slide Number Placeholder 5"/>
          <p:cNvSpPr txBox="1">
            <a:spLocks/>
          </p:cNvSpPr>
          <p:nvPr userDrawn="1"/>
        </p:nvSpPr>
        <p:spPr>
          <a:xfrm>
            <a:off x="10961783" y="6456995"/>
            <a:ext cx="392017" cy="4111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9" name="TextBox 8"/>
          <p:cNvSpPr txBox="1"/>
          <p:nvPr userDrawn="1"/>
        </p:nvSpPr>
        <p:spPr>
          <a:xfrm>
            <a:off x="5962096" y="6522857"/>
            <a:ext cx="5069137"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Basin Electric Power Cooperative</a:t>
            </a:r>
            <a:r>
              <a:rPr lang="en-US" sz="1200" baseline="0" dirty="0">
                <a:solidFill>
                  <a:schemeClr val="bg1"/>
                </a:solidFill>
                <a:latin typeface="Arial" panose="020B0604020202020204" pitchFamily="34" charset="0"/>
                <a:cs typeface="Arial" panose="020B0604020202020204" pitchFamily="34" charset="0"/>
              </a:rPr>
              <a:t>  |</a:t>
            </a:r>
            <a:endParaRPr lang="en-US" sz="1200" dirty="0">
              <a:solidFill>
                <a:schemeClr val="bg1"/>
              </a:solidFill>
            </a:endParaRPr>
          </a:p>
        </p:txBody>
      </p:sp>
      <p:sp>
        <p:nvSpPr>
          <p:cNvPr id="10" name="Slide Number Placeholder 5"/>
          <p:cNvSpPr txBox="1">
            <a:spLocks/>
          </p:cNvSpPr>
          <p:nvPr userDrawn="1"/>
        </p:nvSpPr>
        <p:spPr>
          <a:xfrm>
            <a:off x="10962554" y="6456995"/>
            <a:ext cx="508322" cy="4111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6B27B45-E6F1-48F0-9825-ABB443849073}" type="slidenum">
              <a:rPr lang="en-US" smtClean="0"/>
              <a:pPr algn="l"/>
              <a:t>‹#›</a:t>
            </a:fld>
            <a:endParaRPr lang="en-US" dirty="0"/>
          </a:p>
        </p:txBody>
      </p:sp>
    </p:spTree>
    <p:extLst>
      <p:ext uri="{BB962C8B-B14F-4D97-AF65-F5344CB8AC3E}">
        <p14:creationId xmlns:p14="http://schemas.microsoft.com/office/powerpoint/2010/main" val="538546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457200" indent="-457200">
              <a:buFont typeface="Arial" panose="020B0604020202020204" pitchFamily="34" charset="0"/>
              <a:buChar char="•"/>
              <a:defRPr/>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Rectangle 4"/>
          <p:cNvSpPr/>
          <p:nvPr userDrawn="1"/>
        </p:nvSpPr>
        <p:spPr>
          <a:xfrm>
            <a:off x="0" y="6444486"/>
            <a:ext cx="12192000" cy="43317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504629"/>
            <a:ext cx="1647963" cy="331337"/>
          </a:xfrm>
          <a:prstGeom prst="rect">
            <a:avLst/>
          </a:prstGeom>
        </p:spPr>
      </p:pic>
      <p:sp>
        <p:nvSpPr>
          <p:cNvPr id="9" name="TextBox 8"/>
          <p:cNvSpPr txBox="1"/>
          <p:nvPr userDrawn="1"/>
        </p:nvSpPr>
        <p:spPr>
          <a:xfrm>
            <a:off x="5962096" y="6522857"/>
            <a:ext cx="5069137"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Basin Electric Power Cooperative</a:t>
            </a:r>
            <a:r>
              <a:rPr lang="en-US" sz="1200" baseline="0" dirty="0">
                <a:solidFill>
                  <a:schemeClr val="bg1"/>
                </a:solidFill>
                <a:latin typeface="Arial" panose="020B0604020202020204" pitchFamily="34" charset="0"/>
                <a:cs typeface="Arial" panose="020B0604020202020204" pitchFamily="34" charset="0"/>
              </a:rPr>
              <a:t>  |</a:t>
            </a:r>
            <a:endParaRPr lang="en-US" sz="1200" dirty="0">
              <a:solidFill>
                <a:schemeClr val="bg1"/>
              </a:solidFill>
            </a:endParaRPr>
          </a:p>
        </p:txBody>
      </p:sp>
      <p:sp>
        <p:nvSpPr>
          <p:cNvPr id="12" name="Slide Number Placeholder 5"/>
          <p:cNvSpPr txBox="1">
            <a:spLocks/>
          </p:cNvSpPr>
          <p:nvPr userDrawn="1"/>
        </p:nvSpPr>
        <p:spPr>
          <a:xfrm>
            <a:off x="10962554" y="6456995"/>
            <a:ext cx="508322" cy="4111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6B27B45-E6F1-48F0-9825-ABB443849073}" type="slidenum">
              <a:rPr lang="en-US" smtClean="0"/>
              <a:pPr algn="l"/>
              <a:t>‹#›</a:t>
            </a:fld>
            <a:endParaRPr lang="en-US" dirty="0"/>
          </a:p>
        </p:txBody>
      </p:sp>
    </p:spTree>
    <p:extLst>
      <p:ext uri="{BB962C8B-B14F-4D97-AF65-F5344CB8AC3E}">
        <p14:creationId xmlns:p14="http://schemas.microsoft.com/office/powerpoint/2010/main" val="581408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07975"/>
            <a:ext cx="10515600" cy="1325563"/>
          </a:xfrm>
        </p:spPr>
        <p:txBody>
          <a:bodyPr>
            <a:normAutofit/>
          </a:bodyPr>
          <a:lstStyle>
            <a:lvl1pPr>
              <a:defRPr sz="40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4" name="Rectangle 3"/>
          <p:cNvSpPr/>
          <p:nvPr userDrawn="1"/>
        </p:nvSpPr>
        <p:spPr>
          <a:xfrm>
            <a:off x="0" y="6444486"/>
            <a:ext cx="12192000" cy="43317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504629"/>
            <a:ext cx="1647963" cy="331337"/>
          </a:xfrm>
          <a:prstGeom prst="rect">
            <a:avLst/>
          </a:prstGeom>
        </p:spPr>
      </p:pic>
      <p:sp>
        <p:nvSpPr>
          <p:cNvPr id="7" name="TextBox 6"/>
          <p:cNvSpPr txBox="1"/>
          <p:nvPr userDrawn="1"/>
        </p:nvSpPr>
        <p:spPr>
          <a:xfrm>
            <a:off x="5962096" y="6522857"/>
            <a:ext cx="5069137"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Basin Electric Power Cooperative</a:t>
            </a:r>
            <a:r>
              <a:rPr lang="en-US" sz="1200" baseline="0" dirty="0">
                <a:solidFill>
                  <a:schemeClr val="bg1"/>
                </a:solidFill>
                <a:latin typeface="Arial" panose="020B0604020202020204" pitchFamily="34" charset="0"/>
                <a:cs typeface="Arial" panose="020B0604020202020204" pitchFamily="34" charset="0"/>
              </a:rPr>
              <a:t>  |</a:t>
            </a:r>
            <a:endParaRPr lang="en-US" sz="1200" dirty="0">
              <a:solidFill>
                <a:schemeClr val="bg1"/>
              </a:solidFill>
            </a:endParaRPr>
          </a:p>
        </p:txBody>
      </p:sp>
      <p:sp>
        <p:nvSpPr>
          <p:cNvPr id="9" name="Slide Number Placeholder 5"/>
          <p:cNvSpPr txBox="1">
            <a:spLocks/>
          </p:cNvSpPr>
          <p:nvPr userDrawn="1"/>
        </p:nvSpPr>
        <p:spPr>
          <a:xfrm>
            <a:off x="10962554" y="6456995"/>
            <a:ext cx="508322" cy="4111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6B27B45-E6F1-48F0-9825-ABB443849073}" type="slidenum">
              <a:rPr lang="en-US" smtClean="0"/>
              <a:pPr algn="l"/>
              <a:t>‹#›</a:t>
            </a:fld>
            <a:endParaRPr lang="en-US" dirty="0"/>
          </a:p>
        </p:txBody>
      </p:sp>
    </p:spTree>
    <p:extLst>
      <p:ext uri="{BB962C8B-B14F-4D97-AF65-F5344CB8AC3E}">
        <p14:creationId xmlns:p14="http://schemas.microsoft.com/office/powerpoint/2010/main" val="1136512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Rectangle 2"/>
          <p:cNvSpPr/>
          <p:nvPr userDrawn="1"/>
        </p:nvSpPr>
        <p:spPr>
          <a:xfrm>
            <a:off x="0" y="6444486"/>
            <a:ext cx="12192000" cy="43317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504629"/>
            <a:ext cx="1647963" cy="331337"/>
          </a:xfrm>
          <a:prstGeom prst="rect">
            <a:avLst/>
          </a:prstGeom>
        </p:spPr>
      </p:pic>
      <p:sp>
        <p:nvSpPr>
          <p:cNvPr id="7" name="TextBox 6"/>
          <p:cNvSpPr txBox="1"/>
          <p:nvPr userDrawn="1"/>
        </p:nvSpPr>
        <p:spPr>
          <a:xfrm>
            <a:off x="5962096" y="6522857"/>
            <a:ext cx="5069137"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Basin Electric Power Cooperative</a:t>
            </a:r>
            <a:r>
              <a:rPr lang="en-US" sz="1200" baseline="0" dirty="0">
                <a:solidFill>
                  <a:schemeClr val="bg1"/>
                </a:solidFill>
                <a:latin typeface="Arial" panose="020B0604020202020204" pitchFamily="34" charset="0"/>
                <a:cs typeface="Arial" panose="020B0604020202020204" pitchFamily="34" charset="0"/>
              </a:rPr>
              <a:t>  |</a:t>
            </a:r>
            <a:endParaRPr lang="en-US" sz="1200" dirty="0">
              <a:solidFill>
                <a:schemeClr val="bg1"/>
              </a:solidFill>
            </a:endParaRPr>
          </a:p>
        </p:txBody>
      </p:sp>
      <p:sp>
        <p:nvSpPr>
          <p:cNvPr id="10" name="Slide Number Placeholder 5"/>
          <p:cNvSpPr txBox="1">
            <a:spLocks/>
          </p:cNvSpPr>
          <p:nvPr userDrawn="1"/>
        </p:nvSpPr>
        <p:spPr>
          <a:xfrm>
            <a:off x="10962554" y="6456995"/>
            <a:ext cx="508322" cy="4111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6B27B45-E6F1-48F0-9825-ABB443849073}" type="slidenum">
              <a:rPr lang="en-US" smtClean="0"/>
              <a:pPr algn="l"/>
              <a:t>‹#›</a:t>
            </a:fld>
            <a:endParaRPr lang="en-US" dirty="0"/>
          </a:p>
        </p:txBody>
      </p:sp>
    </p:spTree>
    <p:extLst>
      <p:ext uri="{BB962C8B-B14F-4D97-AF65-F5344CB8AC3E}">
        <p14:creationId xmlns:p14="http://schemas.microsoft.com/office/powerpoint/2010/main" val="382825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Autofit/>
          </a:bodyPr>
          <a:lstStyle>
            <a:lvl1pPr>
              <a:defRPr sz="36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p:cNvSpPr/>
          <p:nvPr userDrawn="1"/>
        </p:nvSpPr>
        <p:spPr>
          <a:xfrm>
            <a:off x="0" y="6444486"/>
            <a:ext cx="12192000" cy="43317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504629"/>
            <a:ext cx="1647963" cy="331337"/>
          </a:xfrm>
          <a:prstGeom prst="rect">
            <a:avLst/>
          </a:prstGeom>
        </p:spPr>
      </p:pic>
      <p:sp>
        <p:nvSpPr>
          <p:cNvPr id="10" name="TextBox 9"/>
          <p:cNvSpPr txBox="1"/>
          <p:nvPr userDrawn="1"/>
        </p:nvSpPr>
        <p:spPr>
          <a:xfrm>
            <a:off x="5962096" y="6522857"/>
            <a:ext cx="5069137"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Basin Electric Power Cooperative</a:t>
            </a:r>
            <a:r>
              <a:rPr lang="en-US" sz="1200" baseline="0" dirty="0">
                <a:solidFill>
                  <a:schemeClr val="bg1"/>
                </a:solidFill>
                <a:latin typeface="Arial" panose="020B0604020202020204" pitchFamily="34" charset="0"/>
                <a:cs typeface="Arial" panose="020B0604020202020204" pitchFamily="34" charset="0"/>
              </a:rPr>
              <a:t>  |</a:t>
            </a:r>
            <a:endParaRPr lang="en-US" sz="1200" dirty="0">
              <a:solidFill>
                <a:schemeClr val="bg1"/>
              </a:solidFill>
            </a:endParaRPr>
          </a:p>
        </p:txBody>
      </p:sp>
      <p:sp>
        <p:nvSpPr>
          <p:cNvPr id="13" name="Slide Number Placeholder 5"/>
          <p:cNvSpPr txBox="1">
            <a:spLocks/>
          </p:cNvSpPr>
          <p:nvPr userDrawn="1"/>
        </p:nvSpPr>
        <p:spPr>
          <a:xfrm>
            <a:off x="10962554" y="6456995"/>
            <a:ext cx="508322" cy="4111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6B27B45-E6F1-48F0-9825-ABB443849073}" type="slidenum">
              <a:rPr lang="en-US" smtClean="0"/>
              <a:pPr algn="l"/>
              <a:t>‹#›</a:t>
            </a:fld>
            <a:endParaRPr lang="en-US" dirty="0"/>
          </a:p>
        </p:txBody>
      </p:sp>
    </p:spTree>
    <p:extLst>
      <p:ext uri="{BB962C8B-B14F-4D97-AF65-F5344CB8AC3E}">
        <p14:creationId xmlns:p14="http://schemas.microsoft.com/office/powerpoint/2010/main" val="596648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3600" b="1">
                <a:solidFill>
                  <a:schemeClr val="accent1">
                    <a:lumMod val="50000"/>
                  </a:schemeClr>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p:cNvSpPr/>
          <p:nvPr userDrawn="1"/>
        </p:nvSpPr>
        <p:spPr>
          <a:xfrm>
            <a:off x="0" y="6444486"/>
            <a:ext cx="12192000" cy="43317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504629"/>
            <a:ext cx="1647963" cy="331337"/>
          </a:xfrm>
          <a:prstGeom prst="rect">
            <a:avLst/>
          </a:prstGeom>
        </p:spPr>
      </p:pic>
      <p:sp>
        <p:nvSpPr>
          <p:cNvPr id="10" name="TextBox 9"/>
          <p:cNvSpPr txBox="1"/>
          <p:nvPr userDrawn="1"/>
        </p:nvSpPr>
        <p:spPr>
          <a:xfrm>
            <a:off x="5962096" y="6522857"/>
            <a:ext cx="5069137" cy="276999"/>
          </a:xfrm>
          <a:prstGeom prst="rect">
            <a:avLst/>
          </a:prstGeom>
          <a:noFill/>
        </p:spPr>
        <p:txBody>
          <a:bodyPr wrap="square" rtlCol="0">
            <a:spAutoFit/>
          </a:bodyPr>
          <a:lstStyle/>
          <a:p>
            <a:pPr algn="r"/>
            <a:r>
              <a:rPr lang="en-US" sz="1200" dirty="0">
                <a:solidFill>
                  <a:schemeClr val="bg1"/>
                </a:solidFill>
                <a:latin typeface="Arial" panose="020B0604020202020204" pitchFamily="34" charset="0"/>
                <a:cs typeface="Arial" panose="020B0604020202020204" pitchFamily="34" charset="0"/>
              </a:rPr>
              <a:t>Basin Electric Power Cooperative</a:t>
            </a:r>
            <a:r>
              <a:rPr lang="en-US" sz="1200" baseline="0" dirty="0">
                <a:solidFill>
                  <a:schemeClr val="bg1"/>
                </a:solidFill>
                <a:latin typeface="Arial" panose="020B0604020202020204" pitchFamily="34" charset="0"/>
                <a:cs typeface="Arial" panose="020B0604020202020204" pitchFamily="34" charset="0"/>
              </a:rPr>
              <a:t>  |</a:t>
            </a:r>
            <a:endParaRPr lang="en-US" sz="1200" dirty="0">
              <a:solidFill>
                <a:schemeClr val="bg1"/>
              </a:solidFill>
            </a:endParaRPr>
          </a:p>
        </p:txBody>
      </p:sp>
      <p:sp>
        <p:nvSpPr>
          <p:cNvPr id="13" name="Slide Number Placeholder 5"/>
          <p:cNvSpPr txBox="1">
            <a:spLocks/>
          </p:cNvSpPr>
          <p:nvPr userDrawn="1"/>
        </p:nvSpPr>
        <p:spPr>
          <a:xfrm>
            <a:off x="10962554" y="6456995"/>
            <a:ext cx="508322" cy="4111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F6B27B45-E6F1-48F0-9825-ABB443849073}" type="slidenum">
              <a:rPr lang="en-US" smtClean="0"/>
              <a:pPr algn="l"/>
              <a:t>‹#›</a:t>
            </a:fld>
            <a:endParaRPr lang="en-US" dirty="0"/>
          </a:p>
        </p:txBody>
      </p:sp>
    </p:spTree>
    <p:extLst>
      <p:ext uri="{BB962C8B-B14F-4D97-AF65-F5344CB8AC3E}">
        <p14:creationId xmlns:p14="http://schemas.microsoft.com/office/powerpoint/2010/main" val="310529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39861356"/>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1" r:id="rId3"/>
    <p:sldLayoutId id="2147483649" r:id="rId4"/>
    <p:sldLayoutId id="2147483650" r:id="rId5"/>
    <p:sldLayoutId id="2147483654" r:id="rId6"/>
    <p:sldLayoutId id="2147483655" r:id="rId7"/>
    <p:sldLayoutId id="2147483656" r:id="rId8"/>
    <p:sldLayoutId id="2147483657" r:id="rId9"/>
    <p:sldLayoutId id="2147483663" r:id="rId10"/>
    <p:sldLayoutId id="2147483664" r:id="rId11"/>
    <p:sldLayoutId id="2147483665" r:id="rId12"/>
    <p:sldLayoutId id="2147483667" r:id="rId13"/>
  </p:sldLayoutIdLst>
  <p:hf hdr="0" dt="0"/>
  <p:txStyles>
    <p:titleStyle>
      <a:lvl1pPr algn="ctr" defTabSz="914400" rtl="0" eaLnBrk="1" latinLnBrk="0" hangingPunct="1">
        <a:lnSpc>
          <a:spcPct val="90000"/>
        </a:lnSpc>
        <a:spcBef>
          <a:spcPct val="0"/>
        </a:spcBef>
        <a:buNone/>
        <a:defRPr sz="4000" b="1" kern="1200">
          <a:solidFill>
            <a:schemeClr val="accent1">
              <a:lumMod val="50000"/>
            </a:schemeClr>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Arial" panose="020B0604020202020204" pitchFamily="34" charset="0"/>
          <a:ea typeface="+mn-ea"/>
          <a:cs typeface="Arial" panose="020B0604020202020204" pitchFamily="34" charset="0"/>
        </a:defRPr>
      </a:lvl1pPr>
      <a:lvl2pPr marL="800100" indent="-3429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Arial" panose="020B0604020202020204" pitchFamily="34" charset="0"/>
          <a:ea typeface="+mn-ea"/>
          <a:cs typeface="Arial" panose="020B0604020202020204" pitchFamily="34" charset="0"/>
        </a:defRPr>
      </a:lvl2pPr>
      <a:lvl3pPr marL="1257300" indent="-3429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5.xml"/><Relationship Id="rId1" Type="http://schemas.openxmlformats.org/officeDocument/2006/relationships/tags" Target="../tags/tag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5.xml"/><Relationship Id="rId5" Type="http://schemas.openxmlformats.org/officeDocument/2006/relationships/image" Target="../media/image11.tmp"/><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hyperlink" Target="mailto:DFSIDCARD@BEPC.com"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m/imgres?imgurl=http://www.gemplers.com/images/items/10994-lrg.jpg&amp;imgrefurl=http://www.gemplers.com/product/10994/Danger-Barricade-Tape&amp;usg=__w9BRUhCt7PaILQgDHRiTntangkA=&amp;h=315&amp;w=500&amp;sz=25&amp;hl=en&amp;start=9&amp;zoom=1&amp;um=1&amp;itbs=1&amp;tbnid=Ek-nat7byIKifM:&amp;tbnh=82&amp;tbnw=130&amp;prev=/search?q=danger+barricade+tape&amp;um=1&amp;hl=en&amp;rls=com.microsoft:*&amp;tbm=isch&amp;ei=Sbs2Tt7vN6rUiALyoZ3ECA" TargetMode="Externa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m/imgres?imgurl=http://www.labelmaster.com/Shop/image.aspx?i=H-1BT3&amp;w=200&amp;imgrefurl=http://www.labelmaster.com/shop/safety/safety-tape/barricade-tape&amp;usg=__ExzJCnOlAnvRYzr5isEp4rMGwh0=&amp;h=200&amp;w=200&amp;sz=21&amp;hl=en&amp;start=22&amp;zoom=1&amp;um=1&amp;itbs=1&amp;tbnid=EFmfFRoSShbeSM:&amp;tbnh=104&amp;tbnw=104&amp;prev=/search?q=barricade+tape&amp;start=20&amp;um=1&amp;hl=en&amp;sa=N&amp;rls=com.microsoft:*&amp;ndsp=20&amp;tbm=isch&amp;ei=DLs2TvGEAYHjiAKN7Jy6CA" TargetMode="Externa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8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29000"/>
            <a:ext cx="10363200" cy="1470025"/>
          </a:xfrm>
        </p:spPr>
        <p:txBody>
          <a:bodyPr>
            <a:normAutofit fontScale="90000"/>
          </a:bodyPr>
          <a:lstStyle/>
          <a:p>
            <a:r>
              <a:rPr lang="en-US" sz="4400" dirty="0"/>
              <a:t>Dry Fork Station</a:t>
            </a:r>
            <a:br>
              <a:rPr lang="en-US" sz="4400" dirty="0"/>
            </a:br>
            <a:r>
              <a:rPr lang="en-US" sz="4400" dirty="0"/>
              <a:t>Contractor Safety &amp; Environmental </a:t>
            </a:r>
            <a:br>
              <a:rPr lang="en-US" sz="4400" dirty="0"/>
            </a:br>
            <a:r>
              <a:rPr lang="en-US" sz="4400" dirty="0"/>
              <a:t>Orientation</a:t>
            </a:r>
          </a:p>
        </p:txBody>
      </p:sp>
      <p:sp>
        <p:nvSpPr>
          <p:cNvPr id="7" name="Subtitle 2"/>
          <p:cNvSpPr>
            <a:spLocks noGrp="1"/>
          </p:cNvSpPr>
          <p:nvPr>
            <p:ph type="subTitle" idx="1"/>
          </p:nvPr>
        </p:nvSpPr>
        <p:spPr>
          <a:xfrm>
            <a:off x="1828800" y="6044184"/>
            <a:ext cx="8534400" cy="362908"/>
          </a:xfrm>
        </p:spPr>
        <p:txBody>
          <a:bodyPr>
            <a:normAutofit fontScale="85000" lnSpcReduction="20000"/>
          </a:bodyPr>
          <a:lstStyle/>
          <a:p>
            <a:r>
              <a:rPr lang="en-US" sz="2800" dirty="0">
                <a:solidFill>
                  <a:schemeClr val="accent6"/>
                </a:solidFill>
              </a:rPr>
              <a:t>Updated: 2026</a:t>
            </a:r>
          </a:p>
        </p:txBody>
      </p:sp>
    </p:spTree>
    <p:custDataLst>
      <p:tags r:id="rId1"/>
    </p:custDataLst>
    <p:extLst>
      <p:ext uri="{BB962C8B-B14F-4D97-AF65-F5344CB8AC3E}">
        <p14:creationId xmlns:p14="http://schemas.microsoft.com/office/powerpoint/2010/main" val="588257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62456"/>
            <a:ext cx="10515600" cy="4814507"/>
          </a:xfrm>
        </p:spPr>
        <p:txBody>
          <a:bodyPr>
            <a:normAutofit/>
          </a:bodyPr>
          <a:lstStyle/>
          <a:p>
            <a:r>
              <a:rPr lang="en-US" sz="2200" dirty="0">
                <a:latin typeface="+mn-lt"/>
              </a:rPr>
              <a:t>North and South Admin gates to plant are not to be used by contractors unless the On-Site Coordinator has given special permission. (these are the gates that lead to DFS employee parking lots.)</a:t>
            </a:r>
          </a:p>
          <a:p>
            <a:pPr marL="0" indent="0">
              <a:buNone/>
            </a:pPr>
            <a:endParaRPr lang="en-US" sz="1650" dirty="0"/>
          </a:p>
        </p:txBody>
      </p:sp>
      <p:sp>
        <p:nvSpPr>
          <p:cNvPr id="3" name="Title 2"/>
          <p:cNvSpPr>
            <a:spLocks noGrp="1"/>
          </p:cNvSpPr>
          <p:nvPr>
            <p:ph type="title"/>
          </p:nvPr>
        </p:nvSpPr>
        <p:spPr>
          <a:xfrm>
            <a:off x="838200" y="365125"/>
            <a:ext cx="10515600" cy="779463"/>
          </a:xfrm>
        </p:spPr>
        <p:txBody>
          <a:bodyPr>
            <a:normAutofit/>
          </a:bodyPr>
          <a:lstStyle/>
          <a:p>
            <a:pPr algn="ctr"/>
            <a:r>
              <a:rPr lang="en-US" sz="3600" dirty="0">
                <a:latin typeface="+mn-lt"/>
              </a:rPr>
              <a:t>DFS Employee Parking Lot</a:t>
            </a:r>
          </a:p>
        </p:txBody>
      </p:sp>
      <p:pic>
        <p:nvPicPr>
          <p:cNvPr id="5" name="Picture 4" descr="A parking lot with a fence and street lights&#10;&#10;AI-generated content may be incorrect.">
            <a:extLst>
              <a:ext uri="{FF2B5EF4-FFF2-40B4-BE49-F238E27FC236}">
                <a16:creationId xmlns:a16="http://schemas.microsoft.com/office/drawing/2014/main" id="{D6C7A8F5-1E26-E348-8026-685D8AB160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3113" y="2819589"/>
            <a:ext cx="3879595" cy="2909697"/>
          </a:xfrm>
          <a:prstGeom prst="rect">
            <a:avLst/>
          </a:prstGeom>
        </p:spPr>
      </p:pic>
      <p:pic>
        <p:nvPicPr>
          <p:cNvPr id="7" name="Picture 6" descr="A power lines in a field&#10;&#10;AI-generated content may be incorrect.">
            <a:extLst>
              <a:ext uri="{FF2B5EF4-FFF2-40B4-BE49-F238E27FC236}">
                <a16:creationId xmlns:a16="http://schemas.microsoft.com/office/drawing/2014/main" id="{6C2E3F48-2C25-E8F3-1AF7-0FF3CB0AD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6100" y="2783871"/>
            <a:ext cx="4002786" cy="3002090"/>
          </a:xfrm>
          <a:prstGeom prst="rect">
            <a:avLst/>
          </a:prstGeom>
        </p:spPr>
      </p:pic>
      <p:sp>
        <p:nvSpPr>
          <p:cNvPr id="8" name="TextBox 7">
            <a:extLst>
              <a:ext uri="{FF2B5EF4-FFF2-40B4-BE49-F238E27FC236}">
                <a16:creationId xmlns:a16="http://schemas.microsoft.com/office/drawing/2014/main" id="{4B0A84BA-CF66-8AEA-95CA-5C9593B8895C}"/>
              </a:ext>
            </a:extLst>
          </p:cNvPr>
          <p:cNvSpPr txBox="1"/>
          <p:nvPr/>
        </p:nvSpPr>
        <p:spPr>
          <a:xfrm>
            <a:off x="2580133" y="5807631"/>
            <a:ext cx="1428750" cy="369332"/>
          </a:xfrm>
          <a:prstGeom prst="rect">
            <a:avLst/>
          </a:prstGeom>
          <a:noFill/>
        </p:spPr>
        <p:txBody>
          <a:bodyPr wrap="square" rtlCol="0">
            <a:spAutoFit/>
          </a:bodyPr>
          <a:lstStyle/>
          <a:p>
            <a:r>
              <a:rPr lang="en-US" dirty="0">
                <a:latin typeface="Aptos" panose="020B0004020202020204" pitchFamily="34" charset="0"/>
              </a:rPr>
              <a:t>North Gate</a:t>
            </a:r>
          </a:p>
        </p:txBody>
      </p:sp>
      <p:sp>
        <p:nvSpPr>
          <p:cNvPr id="9" name="TextBox 8">
            <a:extLst>
              <a:ext uri="{FF2B5EF4-FFF2-40B4-BE49-F238E27FC236}">
                <a16:creationId xmlns:a16="http://schemas.microsoft.com/office/drawing/2014/main" id="{2CC6E23D-2980-B179-0F7E-28021C9AB07D}"/>
              </a:ext>
            </a:extLst>
          </p:cNvPr>
          <p:cNvSpPr txBox="1"/>
          <p:nvPr/>
        </p:nvSpPr>
        <p:spPr>
          <a:xfrm>
            <a:off x="8183118" y="5875186"/>
            <a:ext cx="1428750" cy="369332"/>
          </a:xfrm>
          <a:prstGeom prst="rect">
            <a:avLst/>
          </a:prstGeom>
          <a:noFill/>
        </p:spPr>
        <p:txBody>
          <a:bodyPr wrap="square" rtlCol="0">
            <a:spAutoFit/>
          </a:bodyPr>
          <a:lstStyle/>
          <a:p>
            <a:r>
              <a:rPr lang="en-US" dirty="0">
                <a:latin typeface="Aptos" panose="020B0004020202020204" pitchFamily="34" charset="0"/>
              </a:rPr>
              <a:t>South Gate</a:t>
            </a:r>
          </a:p>
        </p:txBody>
      </p:sp>
    </p:spTree>
    <p:extLst>
      <p:ext uri="{BB962C8B-B14F-4D97-AF65-F5344CB8AC3E}">
        <p14:creationId xmlns:p14="http://schemas.microsoft.com/office/powerpoint/2010/main" val="96169603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7251" y="176495"/>
            <a:ext cx="4787084" cy="6196873"/>
          </a:xfrm>
          <a:noFill/>
        </p:spPr>
      </p:pic>
      <p:pic>
        <p:nvPicPr>
          <p:cNvPr id="3" name="Picture 2">
            <a:extLst>
              <a:ext uri="{FF2B5EF4-FFF2-40B4-BE49-F238E27FC236}">
                <a16:creationId xmlns:a16="http://schemas.microsoft.com/office/drawing/2014/main" id="{19C6654B-C70A-DAF8-9549-FA4341420710}"/>
              </a:ext>
            </a:extLst>
          </p:cNvPr>
          <p:cNvPicPr>
            <a:picLocks noChangeAspect="1"/>
          </p:cNvPicPr>
          <p:nvPr/>
        </p:nvPicPr>
        <p:blipFill>
          <a:blip r:embed="rId3"/>
          <a:stretch>
            <a:fillRect/>
          </a:stretch>
        </p:blipFill>
        <p:spPr>
          <a:xfrm>
            <a:off x="6787196" y="176494"/>
            <a:ext cx="4687554" cy="6068857"/>
          </a:xfrm>
          <a:prstGeom prst="rect">
            <a:avLst/>
          </a:prstGeom>
        </p:spPr>
      </p:pic>
    </p:spTree>
    <p:extLst>
      <p:ext uri="{BB962C8B-B14F-4D97-AF65-F5344CB8AC3E}">
        <p14:creationId xmlns:p14="http://schemas.microsoft.com/office/powerpoint/2010/main" val="312382076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9255" y="68263"/>
            <a:ext cx="4873490" cy="6308725"/>
          </a:xfrm>
          <a:noFill/>
        </p:spPr>
      </p:pic>
    </p:spTree>
    <p:extLst>
      <p:ext uri="{BB962C8B-B14F-4D97-AF65-F5344CB8AC3E}">
        <p14:creationId xmlns:p14="http://schemas.microsoft.com/office/powerpoint/2010/main" val="384399503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59255" y="68263"/>
            <a:ext cx="4873490" cy="6308725"/>
          </a:xfrm>
          <a:noFill/>
        </p:spPr>
      </p:pic>
    </p:spTree>
    <p:extLst>
      <p:ext uri="{BB962C8B-B14F-4D97-AF65-F5344CB8AC3E}">
        <p14:creationId xmlns:p14="http://schemas.microsoft.com/office/powerpoint/2010/main" val="38879213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2683" y="68263"/>
            <a:ext cx="8166634" cy="6308725"/>
          </a:xfrm>
          <a:noFill/>
        </p:spPr>
      </p:pic>
    </p:spTree>
    <p:extLst>
      <p:ext uri="{BB962C8B-B14F-4D97-AF65-F5344CB8AC3E}">
        <p14:creationId xmlns:p14="http://schemas.microsoft.com/office/powerpoint/2010/main" val="40301576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6BD2E-7EAC-9BFF-01D6-9BFAC09BA640}"/>
              </a:ext>
            </a:extLst>
          </p:cNvPr>
          <p:cNvSpPr>
            <a:spLocks noGrp="1"/>
          </p:cNvSpPr>
          <p:nvPr>
            <p:ph type="ctrTitle"/>
          </p:nvPr>
        </p:nvSpPr>
        <p:spPr/>
        <p:txBody>
          <a:bodyPr/>
          <a:lstStyle/>
          <a:p>
            <a:r>
              <a:rPr lang="en-US" dirty="0"/>
              <a:t>Hot Work</a:t>
            </a:r>
          </a:p>
        </p:txBody>
      </p:sp>
    </p:spTree>
    <p:extLst>
      <p:ext uri="{BB962C8B-B14F-4D97-AF65-F5344CB8AC3E}">
        <p14:creationId xmlns:p14="http://schemas.microsoft.com/office/powerpoint/2010/main" val="37023240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777874"/>
          </a:xfrm>
        </p:spPr>
        <p:txBody>
          <a:bodyPr anchor="ctr">
            <a:normAutofit/>
          </a:bodyPr>
          <a:lstStyle/>
          <a:p>
            <a:r>
              <a:rPr lang="en-US" dirty="0"/>
              <a:t>Definitions</a:t>
            </a:r>
          </a:p>
        </p:txBody>
      </p:sp>
      <p:graphicFrame>
        <p:nvGraphicFramePr>
          <p:cNvPr id="5" name="Content Placeholder 2">
            <a:extLst>
              <a:ext uri="{FF2B5EF4-FFF2-40B4-BE49-F238E27FC236}">
                <a16:creationId xmlns:a16="http://schemas.microsoft.com/office/drawing/2014/main" id="{EC4A5CE6-5DE8-6278-3E7E-AE6659A97899}"/>
              </a:ext>
            </a:extLst>
          </p:cNvPr>
          <p:cNvGraphicFramePr>
            <a:graphicFrameLocks noGrp="1"/>
          </p:cNvGraphicFramePr>
          <p:nvPr>
            <p:ph idx="1"/>
            <p:extLst>
              <p:ext uri="{D42A27DB-BD31-4B8C-83A1-F6EECF244321}">
                <p14:modId xmlns:p14="http://schemas.microsoft.com/office/powerpoint/2010/main" val="3356679586"/>
              </p:ext>
            </p:extLst>
          </p:nvPr>
        </p:nvGraphicFramePr>
        <p:xfrm>
          <a:off x="2152650" y="1219200"/>
          <a:ext cx="78867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17462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4632" y="1170432"/>
            <a:ext cx="11219687" cy="5193792"/>
          </a:xfrm>
        </p:spPr>
        <p:txBody>
          <a:bodyPr>
            <a:normAutofit/>
          </a:bodyPr>
          <a:lstStyle/>
          <a:p>
            <a:pPr>
              <a:lnSpc>
                <a:spcPct val="100000"/>
              </a:lnSpc>
              <a:spcBef>
                <a:spcPts val="0"/>
              </a:spcBef>
            </a:pPr>
            <a:r>
              <a:rPr lang="en-US" sz="2200" dirty="0">
                <a:latin typeface="+mn-lt"/>
              </a:rPr>
              <a:t>Power Tool: a tool that is actuated by an additional power source and mechanism other than the solely manual labor used with hand tools. </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Tool Examples</a:t>
            </a:r>
          </a:p>
          <a:p>
            <a:pPr lvl="1">
              <a:lnSpc>
                <a:spcPct val="100000"/>
              </a:lnSpc>
              <a:spcBef>
                <a:spcPts val="0"/>
              </a:spcBef>
            </a:pPr>
            <a:r>
              <a:rPr lang="en-US" sz="1800" dirty="0">
                <a:latin typeface="+mn-lt"/>
              </a:rPr>
              <a:t>Acetylene Torches</a:t>
            </a:r>
          </a:p>
          <a:p>
            <a:pPr lvl="1">
              <a:lnSpc>
                <a:spcPct val="100000"/>
              </a:lnSpc>
              <a:spcBef>
                <a:spcPts val="0"/>
              </a:spcBef>
            </a:pPr>
            <a:r>
              <a:rPr lang="en-US" sz="1800" dirty="0">
                <a:latin typeface="+mn-lt"/>
              </a:rPr>
              <a:t>Arc Welding</a:t>
            </a:r>
          </a:p>
          <a:p>
            <a:pPr lvl="1">
              <a:lnSpc>
                <a:spcPct val="100000"/>
              </a:lnSpc>
              <a:spcBef>
                <a:spcPts val="0"/>
              </a:spcBef>
            </a:pPr>
            <a:r>
              <a:rPr lang="en-US" sz="1800" dirty="0">
                <a:latin typeface="+mn-lt"/>
              </a:rPr>
              <a:t>Portable Grinders</a:t>
            </a:r>
          </a:p>
          <a:p>
            <a:pPr lvl="1">
              <a:lnSpc>
                <a:spcPct val="100000"/>
              </a:lnSpc>
              <a:spcBef>
                <a:spcPts val="0"/>
              </a:spcBef>
            </a:pPr>
            <a:r>
              <a:rPr lang="en-US" sz="1800" dirty="0">
                <a:latin typeface="+mn-lt"/>
              </a:rPr>
              <a:t>Propane Torches</a:t>
            </a:r>
          </a:p>
          <a:p>
            <a:pPr lvl="1">
              <a:lnSpc>
                <a:spcPct val="100000"/>
              </a:lnSpc>
              <a:spcBef>
                <a:spcPts val="0"/>
              </a:spcBef>
            </a:pPr>
            <a:r>
              <a:rPr lang="en-US" sz="1800" dirty="0">
                <a:latin typeface="+mn-lt"/>
              </a:rPr>
              <a:t>Powder Actuated Guns</a:t>
            </a:r>
          </a:p>
          <a:p>
            <a:pPr lvl="1">
              <a:lnSpc>
                <a:spcPct val="100000"/>
              </a:lnSpc>
              <a:spcBef>
                <a:spcPts val="0"/>
              </a:spcBef>
            </a:pPr>
            <a:r>
              <a:rPr lang="en-US" sz="1800" dirty="0">
                <a:latin typeface="+mn-lt"/>
              </a:rPr>
              <a:t>Impacts</a:t>
            </a:r>
          </a:p>
          <a:p>
            <a:pPr lvl="1">
              <a:lnSpc>
                <a:spcPct val="100000"/>
              </a:lnSpc>
              <a:spcBef>
                <a:spcPts val="0"/>
              </a:spcBef>
            </a:pPr>
            <a:r>
              <a:rPr lang="en-US" sz="1800" dirty="0">
                <a:latin typeface="+mn-lt"/>
              </a:rPr>
              <a:t>Power Tools (cord or cordless)</a:t>
            </a:r>
          </a:p>
          <a:p>
            <a:pPr lvl="1">
              <a:lnSpc>
                <a:spcPct val="100000"/>
              </a:lnSpc>
              <a:spcBef>
                <a:spcPts val="0"/>
              </a:spcBef>
            </a:pPr>
            <a:r>
              <a:rPr lang="en-US" sz="1800" dirty="0">
                <a:latin typeface="+mn-lt"/>
              </a:rPr>
              <a:t>Non-Rated Electrical Tools/Equipment</a:t>
            </a:r>
          </a:p>
          <a:p>
            <a:pPr marL="457200" lvl="1"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Hot Work Permits are required for power tools on Classified Systems.</a:t>
            </a:r>
          </a:p>
          <a:p>
            <a:endParaRPr lang="en-US" dirty="0"/>
          </a:p>
        </p:txBody>
      </p:sp>
      <p:sp>
        <p:nvSpPr>
          <p:cNvPr id="3" name="Title 2"/>
          <p:cNvSpPr>
            <a:spLocks noGrp="1"/>
          </p:cNvSpPr>
          <p:nvPr>
            <p:ph type="title"/>
          </p:nvPr>
        </p:nvSpPr>
        <p:spPr>
          <a:xfrm>
            <a:off x="838200" y="337693"/>
            <a:ext cx="10515600" cy="494411"/>
          </a:xfrm>
        </p:spPr>
        <p:txBody>
          <a:bodyPr>
            <a:normAutofit fontScale="90000"/>
          </a:bodyPr>
          <a:lstStyle/>
          <a:p>
            <a:r>
              <a:rPr lang="en-US" dirty="0"/>
              <a:t>Power Tools </a:t>
            </a:r>
          </a:p>
        </p:txBody>
      </p:sp>
    </p:spTree>
    <p:extLst>
      <p:ext uri="{BB962C8B-B14F-4D97-AF65-F5344CB8AC3E}">
        <p14:creationId xmlns:p14="http://schemas.microsoft.com/office/powerpoint/2010/main" val="8278854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1068" y="1408177"/>
            <a:ext cx="10349864" cy="969264"/>
          </a:xfrm>
        </p:spPr>
        <p:txBody>
          <a:bodyPr>
            <a:normAutofit/>
          </a:bodyPr>
          <a:lstStyle/>
          <a:p>
            <a:pPr marL="0" indent="0" algn="ctr">
              <a:buNone/>
            </a:pPr>
            <a:r>
              <a:rPr lang="en-US" sz="2200" dirty="0">
                <a:latin typeface="+mn-lt"/>
              </a:rPr>
              <a:t>Classified System: an area or system that has been determined to have a general nature (or properties) of a hazardous material in the surrounding atmosphere. </a:t>
            </a:r>
          </a:p>
        </p:txBody>
      </p:sp>
      <p:sp>
        <p:nvSpPr>
          <p:cNvPr id="3" name="Title 2"/>
          <p:cNvSpPr>
            <a:spLocks noGrp="1"/>
          </p:cNvSpPr>
          <p:nvPr>
            <p:ph type="title"/>
          </p:nvPr>
        </p:nvSpPr>
        <p:spPr>
          <a:xfrm>
            <a:off x="838200" y="365125"/>
            <a:ext cx="10515600" cy="558419"/>
          </a:xfrm>
        </p:spPr>
        <p:txBody>
          <a:bodyPr>
            <a:normAutofit fontScale="90000"/>
          </a:bodyPr>
          <a:lstStyle/>
          <a:p>
            <a:r>
              <a:rPr lang="en-US" dirty="0">
                <a:latin typeface="+mn-lt"/>
              </a:rPr>
              <a:t>Classified Systems</a:t>
            </a:r>
          </a:p>
        </p:txBody>
      </p:sp>
      <p:graphicFrame>
        <p:nvGraphicFramePr>
          <p:cNvPr id="4" name="Table 3"/>
          <p:cNvGraphicFramePr>
            <a:graphicFrameLocks noGrp="1"/>
          </p:cNvGraphicFramePr>
          <p:nvPr>
            <p:extLst>
              <p:ext uri="{D42A27DB-BD31-4B8C-83A1-F6EECF244321}">
                <p14:modId xmlns:p14="http://schemas.microsoft.com/office/powerpoint/2010/main" val="2166295847"/>
              </p:ext>
            </p:extLst>
          </p:nvPr>
        </p:nvGraphicFramePr>
        <p:xfrm>
          <a:off x="2139697" y="2743202"/>
          <a:ext cx="7406639" cy="3248362"/>
        </p:xfrm>
        <a:graphic>
          <a:graphicData uri="http://schemas.openxmlformats.org/drawingml/2006/table">
            <a:tbl>
              <a:tblPr firstRow="1" bandRow="1">
                <a:tableStyleId>{BC89EF96-8CEA-46FF-86C4-4CE0E7609802}</a:tableStyleId>
              </a:tblPr>
              <a:tblGrid>
                <a:gridCol w="2189384">
                  <a:extLst>
                    <a:ext uri="{9D8B030D-6E8A-4147-A177-3AD203B41FA5}">
                      <a16:colId xmlns:a16="http://schemas.microsoft.com/office/drawing/2014/main" val="20000"/>
                    </a:ext>
                  </a:extLst>
                </a:gridCol>
                <a:gridCol w="2557148">
                  <a:extLst>
                    <a:ext uri="{9D8B030D-6E8A-4147-A177-3AD203B41FA5}">
                      <a16:colId xmlns:a16="http://schemas.microsoft.com/office/drawing/2014/main" val="20001"/>
                    </a:ext>
                  </a:extLst>
                </a:gridCol>
                <a:gridCol w="2660107">
                  <a:extLst>
                    <a:ext uri="{9D8B030D-6E8A-4147-A177-3AD203B41FA5}">
                      <a16:colId xmlns:a16="http://schemas.microsoft.com/office/drawing/2014/main" val="20002"/>
                    </a:ext>
                  </a:extLst>
                </a:gridCol>
              </a:tblGrid>
              <a:tr h="680961">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700" b="1" dirty="0"/>
                        <a:t>Activated Carbon</a:t>
                      </a:r>
                      <a:endParaRPr lang="en-US" sz="1700" b="1" dirty="0">
                        <a:latin typeface="Aptos" panose="020B0004020202020204" pitchFamily="34" charset="0"/>
                      </a:endParaRPr>
                    </a:p>
                  </a:txBody>
                  <a:tcPr marL="68580" marR="68580" marT="34290" marB="34290" anchor="ctr"/>
                </a:tc>
                <a:tc>
                  <a:txBody>
                    <a:bodyPr/>
                    <a:lstStyle/>
                    <a:p>
                      <a:pPr algn="ctr"/>
                      <a:r>
                        <a:rPr lang="en-US" sz="1700" b="1" dirty="0"/>
                        <a:t>Ammonia System</a:t>
                      </a:r>
                      <a:endParaRPr lang="en-US" sz="1700" b="1" dirty="0">
                        <a:latin typeface="Aptos" panose="020B0004020202020204" pitchFamily="34" charset="0"/>
                      </a:endParaRPr>
                    </a:p>
                  </a:txBody>
                  <a:tcPr marL="68580" marR="68580" marT="34290" marB="34290" anchor="ctr"/>
                </a:tc>
                <a:tc>
                  <a:txBody>
                    <a:bodyPr/>
                    <a:lstStyle/>
                    <a:p>
                      <a:pPr algn="ctr"/>
                      <a:r>
                        <a:rPr lang="en-US" sz="1700" b="1" dirty="0"/>
                        <a:t>Coal System</a:t>
                      </a:r>
                      <a:endParaRPr lang="en-US" sz="1700" b="1" dirty="0">
                        <a:latin typeface="Aptos" panose="020B0004020202020204" pitchFamily="34" charset="0"/>
                      </a:endParaRPr>
                    </a:p>
                  </a:txBody>
                  <a:tcPr marL="68580" marR="68580" marT="34290" marB="34290" anchor="ctr"/>
                </a:tc>
                <a:extLst>
                  <a:ext uri="{0D108BD9-81ED-4DB2-BD59-A6C34878D82A}">
                    <a16:rowId xmlns:a16="http://schemas.microsoft.com/office/drawing/2014/main" val="10000"/>
                  </a:ext>
                </a:extLst>
              </a:tr>
              <a:tr h="981645">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700" b="1" dirty="0"/>
                        <a:t>Diesel</a:t>
                      </a:r>
                      <a:r>
                        <a:rPr lang="en-US" sz="1700" b="1" baseline="0" dirty="0"/>
                        <a:t> Generator</a:t>
                      </a:r>
                      <a:endParaRPr lang="en-US" sz="1700" b="1" dirty="0">
                        <a:latin typeface="Aptos" panose="020B0004020202020204" pitchFamily="34" charset="0"/>
                      </a:endParaRPr>
                    </a:p>
                  </a:txBody>
                  <a:tcPr marL="68580" marR="68580" marT="34290" marB="3429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700" b="1" dirty="0"/>
                        <a:t>Diesel/Fuel</a:t>
                      </a:r>
                      <a:r>
                        <a:rPr lang="en-US" sz="1700" b="1" baseline="0" dirty="0"/>
                        <a:t> Tanks &amp; System</a:t>
                      </a:r>
                      <a:endParaRPr lang="en-US" sz="1700" b="1" dirty="0">
                        <a:latin typeface="Aptos" panose="020B0004020202020204" pitchFamily="34" charset="0"/>
                      </a:endParaRPr>
                    </a:p>
                  </a:txBody>
                  <a:tcPr marL="68580" marR="68580" marT="34290" marB="3429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700" b="1" dirty="0"/>
                        <a:t>Fire Diesel</a:t>
                      </a:r>
                      <a:r>
                        <a:rPr lang="en-US" sz="1700" b="1" baseline="0" dirty="0"/>
                        <a:t> Pump House</a:t>
                      </a:r>
                      <a:endParaRPr lang="en-US" sz="1700" b="1" dirty="0">
                        <a:latin typeface="Aptos" panose="020B0004020202020204" pitchFamily="34" charset="0"/>
                      </a:endParaRPr>
                    </a:p>
                  </a:txBody>
                  <a:tcPr marL="68580" marR="68580" marT="34290" marB="34290" anchor="ctr"/>
                </a:tc>
                <a:extLst>
                  <a:ext uri="{0D108BD9-81ED-4DB2-BD59-A6C34878D82A}">
                    <a16:rowId xmlns:a16="http://schemas.microsoft.com/office/drawing/2014/main" val="10001"/>
                  </a:ext>
                </a:extLst>
              </a:tr>
              <a:tr h="739936">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700" b="1" dirty="0"/>
                        <a:t>Hydrogen System</a:t>
                      </a:r>
                      <a:endParaRPr lang="en-US" sz="1700" b="1" dirty="0">
                        <a:latin typeface="Aptos" panose="020B0004020202020204" pitchFamily="34" charset="0"/>
                      </a:endParaRPr>
                    </a:p>
                  </a:txBody>
                  <a:tcPr marL="68580" marR="68580" marT="34290" marB="3429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700" b="1" dirty="0"/>
                        <a:t>Propane System</a:t>
                      </a:r>
                      <a:endParaRPr lang="en-US" sz="1700" b="1" dirty="0">
                        <a:latin typeface="Aptos" panose="020B0004020202020204" pitchFamily="34" charset="0"/>
                      </a:endParaRPr>
                    </a:p>
                  </a:txBody>
                  <a:tcPr marL="68580" marR="68580" marT="34290" marB="3429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700" b="1" dirty="0"/>
                        <a:t>Sewage</a:t>
                      </a:r>
                      <a:r>
                        <a:rPr lang="en-US" sz="1700" b="1" baseline="0" dirty="0"/>
                        <a:t> Treatment</a:t>
                      </a:r>
                      <a:endParaRPr lang="en-US" sz="1700" b="1" dirty="0">
                        <a:latin typeface="Aptos" panose="020B0004020202020204" pitchFamily="34" charset="0"/>
                      </a:endParaRPr>
                    </a:p>
                  </a:txBody>
                  <a:tcPr marL="68580" marR="68580" marT="34290" marB="34290" anchor="ctr"/>
                </a:tc>
                <a:extLst>
                  <a:ext uri="{0D108BD9-81ED-4DB2-BD59-A6C34878D82A}">
                    <a16:rowId xmlns:a16="http://schemas.microsoft.com/office/drawing/2014/main" val="10002"/>
                  </a:ext>
                </a:extLst>
              </a:tr>
              <a:tr h="834433">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700" b="1" dirty="0"/>
                        <a:t>Turbine Lube Oil</a:t>
                      </a:r>
                      <a:endParaRPr lang="en-US" sz="1700" b="1" dirty="0">
                        <a:latin typeface="Aptos" panose="020B0004020202020204" pitchFamily="34" charset="0"/>
                      </a:endParaRPr>
                    </a:p>
                  </a:txBody>
                  <a:tcPr marL="68580" marR="68580" marT="34290" marB="34290" anchor="ctr"/>
                </a:tc>
                <a:tc>
                  <a:txBody>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lang="en-US" sz="1700" b="1" dirty="0">
                          <a:latin typeface="Aptos" panose="020B0004020202020204" pitchFamily="34" charset="0"/>
                        </a:rPr>
                        <a:t>Any Class I Div II, Class II Div I, or Class II Div II Area</a:t>
                      </a:r>
                    </a:p>
                  </a:txBody>
                  <a:tcPr marL="68580" marR="68580" marT="34290" marB="34290" anchor="ctr"/>
                </a:tc>
                <a:tc>
                  <a:txBody>
                    <a:bodyPr/>
                    <a:lstStyle/>
                    <a:p>
                      <a:pPr algn="ctr"/>
                      <a:endParaRPr lang="en-US" sz="1700" b="1" dirty="0">
                        <a:latin typeface="Aptos" panose="020B0004020202020204" pitchFamily="34" charset="0"/>
                      </a:endParaRPr>
                    </a:p>
                  </a:txBody>
                  <a:tcPr marL="68580" marR="68580" marT="34290" marB="3429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505173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49859"/>
          </a:xfrm>
        </p:spPr>
        <p:txBody>
          <a:bodyPr>
            <a:normAutofit/>
          </a:bodyPr>
          <a:lstStyle/>
          <a:p>
            <a:r>
              <a:rPr lang="en-US" sz="3600" dirty="0">
                <a:latin typeface="+mn-lt"/>
              </a:rPr>
              <a:t>Fire Watch</a:t>
            </a:r>
          </a:p>
        </p:txBody>
      </p:sp>
      <p:sp>
        <p:nvSpPr>
          <p:cNvPr id="4" name="Content Placeholder 3"/>
          <p:cNvSpPr>
            <a:spLocks noGrp="1"/>
          </p:cNvSpPr>
          <p:nvPr>
            <p:ph idx="1"/>
          </p:nvPr>
        </p:nvSpPr>
        <p:spPr>
          <a:xfrm>
            <a:off x="838200" y="1253330"/>
            <a:ext cx="10515600" cy="4507389"/>
          </a:xfrm>
        </p:spPr>
        <p:txBody>
          <a:bodyPr>
            <a:normAutofit/>
          </a:bodyPr>
          <a:lstStyle/>
          <a:p>
            <a:pPr>
              <a:lnSpc>
                <a:spcPct val="100000"/>
              </a:lnSpc>
              <a:spcBef>
                <a:spcPts val="0"/>
              </a:spcBef>
            </a:pPr>
            <a:r>
              <a:rPr lang="en-US" sz="2200" dirty="0">
                <a:latin typeface="+mn-lt"/>
              </a:rPr>
              <a:t>Ensuring that safe conditions are maintained during hot work operations.</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Signing on the Hot Work Permit.</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Stopping hot work activities if an unsafe condition develops.</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Notifying Control Room if a fire is detected.</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Attempt to extinguish the fire with an appropriate fire extinguisher.</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Remain in the area during lunches and breaks.</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Remain in the area 30 minutes after work is complete or end of permit duration.</a:t>
            </a:r>
          </a:p>
          <a:p>
            <a:pPr marL="0" indent="0">
              <a:lnSpc>
                <a:spcPct val="100000"/>
              </a:lnSpc>
              <a:spcBef>
                <a:spcPts val="0"/>
              </a:spcBef>
              <a:buNone/>
            </a:pPr>
            <a:endParaRPr lang="en-US" sz="2200" dirty="0">
              <a:latin typeface="+mn-lt"/>
            </a:endParaRPr>
          </a:p>
          <a:p>
            <a:pPr marL="342900" lvl="1" indent="0">
              <a:buNone/>
            </a:pPr>
            <a:endParaRPr lang="en-US" sz="2200" dirty="0">
              <a:latin typeface="+mn-lt"/>
            </a:endParaRPr>
          </a:p>
          <a:p>
            <a:endParaRPr lang="en-US" sz="1650" dirty="0">
              <a:latin typeface="Aptos" panose="020B0004020202020204" pitchFamily="34" charset="0"/>
            </a:endParaRPr>
          </a:p>
          <a:p>
            <a:endParaRPr lang="en-US" dirty="0"/>
          </a:p>
        </p:txBody>
      </p:sp>
    </p:spTree>
    <p:extLst>
      <p:ext uri="{BB962C8B-B14F-4D97-AF65-F5344CB8AC3E}">
        <p14:creationId xmlns:p14="http://schemas.microsoft.com/office/powerpoint/2010/main" val="358733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8821"/>
            <a:ext cx="10515600" cy="613283"/>
          </a:xfrm>
        </p:spPr>
        <p:txBody>
          <a:bodyPr>
            <a:normAutofit/>
          </a:bodyPr>
          <a:lstStyle/>
          <a:p>
            <a:r>
              <a:rPr lang="en-US" sz="3600" dirty="0">
                <a:latin typeface="+mn-lt"/>
              </a:rPr>
              <a:t>Qualified Employee</a:t>
            </a:r>
          </a:p>
        </p:txBody>
      </p:sp>
      <p:sp>
        <p:nvSpPr>
          <p:cNvPr id="5" name="Content Placeholder 4"/>
          <p:cNvSpPr>
            <a:spLocks noGrp="1"/>
          </p:cNvSpPr>
          <p:nvPr>
            <p:ph idx="1"/>
          </p:nvPr>
        </p:nvSpPr>
        <p:spPr>
          <a:xfrm>
            <a:off x="838200" y="832104"/>
            <a:ext cx="10515600" cy="5614416"/>
          </a:xfrm>
        </p:spPr>
        <p:txBody>
          <a:bodyPr>
            <a:normAutofit lnSpcReduction="10000"/>
          </a:bodyPr>
          <a:lstStyle/>
          <a:p>
            <a:pPr>
              <a:lnSpc>
                <a:spcPct val="100000"/>
              </a:lnSpc>
              <a:spcBef>
                <a:spcPts val="0"/>
              </a:spcBef>
            </a:pPr>
            <a:r>
              <a:rPr lang="en-US" sz="2200" dirty="0">
                <a:latin typeface="+mn-lt"/>
              </a:rPr>
              <a:t>Establish permit duration.</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Ensuring all elements of the permit are filled out properly.</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Conduct hot work within the parameters of the permit</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Ensure gas cylinders are secured.</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Ensure that sparks and molten slag are confined to the work area and prevented from falling to other floors.</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Stop hot work activities if any new hazards are introduced.</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Ensure tools and equipment are in satisfactory condition and good repair.</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Ensure that proper PPE is worn.</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Ensure the Fire Watch remains in the area.</a:t>
            </a:r>
          </a:p>
          <a:p>
            <a:endParaRPr lang="en-US" sz="1650" dirty="0">
              <a:latin typeface="Aptos" panose="020B0004020202020204" pitchFamily="34" charset="0"/>
            </a:endParaRPr>
          </a:p>
          <a:p>
            <a:endParaRPr lang="en-US" dirty="0"/>
          </a:p>
        </p:txBody>
      </p:sp>
      <p:pic>
        <p:nvPicPr>
          <p:cNvPr id="3" name="Picture 2">
            <a:extLst>
              <a:ext uri="{FF2B5EF4-FFF2-40B4-BE49-F238E27FC236}">
                <a16:creationId xmlns:a16="http://schemas.microsoft.com/office/drawing/2014/main" id="{93467ED4-9D5E-470D-7484-32A3A2F60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6229" y="1445387"/>
            <a:ext cx="1838316" cy="1376962"/>
          </a:xfrm>
          <a:prstGeom prst="rect">
            <a:avLst/>
          </a:prstGeom>
        </p:spPr>
      </p:pic>
    </p:spTree>
    <p:extLst>
      <p:ext uri="{BB962C8B-B14F-4D97-AF65-F5344CB8AC3E}">
        <p14:creationId xmlns:p14="http://schemas.microsoft.com/office/powerpoint/2010/main" val="291448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31E920-2CB2-F2C3-DB1D-C05A47C97D76}"/>
              </a:ext>
            </a:extLst>
          </p:cNvPr>
          <p:cNvSpPr>
            <a:spLocks noGrp="1"/>
          </p:cNvSpPr>
          <p:nvPr>
            <p:ph idx="1"/>
          </p:nvPr>
        </p:nvSpPr>
        <p:spPr>
          <a:xfrm>
            <a:off x="509016" y="1316740"/>
            <a:ext cx="11173968" cy="2459831"/>
          </a:xfrm>
        </p:spPr>
        <p:txBody>
          <a:bodyPr>
            <a:normAutofit/>
          </a:bodyPr>
          <a:lstStyle/>
          <a:p>
            <a:r>
              <a:rPr lang="en-US" sz="2200" dirty="0">
                <a:latin typeface="+mn-lt"/>
              </a:rPr>
              <a:t>Orange button and blue button on top – May Day to HDQ</a:t>
            </a:r>
          </a:p>
          <a:p>
            <a:r>
              <a:rPr lang="en-US" sz="2200" dirty="0">
                <a:latin typeface="+mn-lt"/>
              </a:rPr>
              <a:t>Alert Channel 1 – Emergencies</a:t>
            </a:r>
          </a:p>
          <a:p>
            <a:r>
              <a:rPr lang="en-US" sz="2200" dirty="0">
                <a:latin typeface="+mn-lt"/>
              </a:rPr>
              <a:t>Turn in radios and chargers to the On-Site Coordinator or outside the Control Room on the counter at the end of work</a:t>
            </a:r>
            <a:r>
              <a:rPr lang="en-US" sz="1650" dirty="0">
                <a:latin typeface="Aptos" panose="020B0004020202020204" pitchFamily="34" charset="0"/>
              </a:rPr>
              <a:t>.</a:t>
            </a:r>
          </a:p>
        </p:txBody>
      </p:sp>
      <p:sp>
        <p:nvSpPr>
          <p:cNvPr id="3" name="Title 2">
            <a:extLst>
              <a:ext uri="{FF2B5EF4-FFF2-40B4-BE49-F238E27FC236}">
                <a16:creationId xmlns:a16="http://schemas.microsoft.com/office/drawing/2014/main" id="{895AC501-E179-5E85-62B8-F1CE4D761B8E}"/>
              </a:ext>
            </a:extLst>
          </p:cNvPr>
          <p:cNvSpPr>
            <a:spLocks noGrp="1"/>
          </p:cNvSpPr>
          <p:nvPr>
            <p:ph type="title"/>
          </p:nvPr>
        </p:nvSpPr>
        <p:spPr>
          <a:xfrm>
            <a:off x="838200" y="365125"/>
            <a:ext cx="10515600" cy="695579"/>
          </a:xfrm>
        </p:spPr>
        <p:txBody>
          <a:bodyPr>
            <a:normAutofit/>
          </a:bodyPr>
          <a:lstStyle/>
          <a:p>
            <a:pPr algn="ctr"/>
            <a:r>
              <a:rPr lang="en-US" sz="3600" dirty="0">
                <a:latin typeface="+mn-lt"/>
              </a:rPr>
              <a:t>Radios</a:t>
            </a:r>
          </a:p>
        </p:txBody>
      </p:sp>
      <p:pic>
        <p:nvPicPr>
          <p:cNvPr id="4" name="Picture 3">
            <a:extLst>
              <a:ext uri="{FF2B5EF4-FFF2-40B4-BE49-F238E27FC236}">
                <a16:creationId xmlns:a16="http://schemas.microsoft.com/office/drawing/2014/main" id="{4BF3748E-28B0-AB3D-33A6-61E6BFC684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194" r="3" b="12847"/>
          <a:stretch/>
        </p:blipFill>
        <p:spPr>
          <a:xfrm>
            <a:off x="4686835" y="3250748"/>
            <a:ext cx="2818330" cy="2967172"/>
          </a:xfrm>
          <a:prstGeom prst="rect">
            <a:avLst/>
          </a:prstGeom>
          <a:noFill/>
        </p:spPr>
      </p:pic>
    </p:spTree>
    <p:extLst>
      <p:ext uri="{BB962C8B-B14F-4D97-AF65-F5344CB8AC3E}">
        <p14:creationId xmlns:p14="http://schemas.microsoft.com/office/powerpoint/2010/main" val="27581916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59308" y="1124713"/>
            <a:ext cx="11073384" cy="5186933"/>
          </a:xfrm>
        </p:spPr>
        <p:txBody>
          <a:bodyPr>
            <a:normAutofit lnSpcReduction="10000"/>
          </a:bodyPr>
          <a:lstStyle/>
          <a:p>
            <a:pPr>
              <a:lnSpc>
                <a:spcPct val="100000"/>
              </a:lnSpc>
              <a:spcBef>
                <a:spcPts val="0"/>
              </a:spcBef>
            </a:pPr>
            <a:r>
              <a:rPr lang="en-US" sz="2200" dirty="0">
                <a:latin typeface="+mn-lt"/>
              </a:rPr>
              <a:t>Initiate Hot Work activities with the DFS On-Site Coordinator.</a:t>
            </a:r>
          </a:p>
          <a:p>
            <a:pPr marL="0" indent="0">
              <a:lnSpc>
                <a:spcPct val="100000"/>
              </a:lnSpc>
              <a:spcBef>
                <a:spcPts val="0"/>
              </a:spcBef>
              <a:buNone/>
            </a:pPr>
            <a:r>
              <a:rPr lang="en-US" sz="2200" dirty="0">
                <a:latin typeface="+mn-lt"/>
              </a:rPr>
              <a:t> </a:t>
            </a:r>
          </a:p>
          <a:p>
            <a:pPr>
              <a:lnSpc>
                <a:spcPct val="100000"/>
              </a:lnSpc>
              <a:spcBef>
                <a:spcPts val="0"/>
              </a:spcBef>
            </a:pPr>
            <a:r>
              <a:rPr lang="en-US" sz="2200" dirty="0">
                <a:latin typeface="+mn-lt"/>
              </a:rPr>
              <a:t>Obtain a permit from the Operating Authority.</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Designate a person as Fire Watch. </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Ensure precautionary measures have been completed.</a:t>
            </a:r>
          </a:p>
          <a:p>
            <a:pPr>
              <a:lnSpc>
                <a:spcPct val="100000"/>
              </a:lnSpc>
              <a:spcBef>
                <a:spcPts val="0"/>
              </a:spcBef>
            </a:pPr>
            <a:endParaRPr lang="en-US" sz="2200" dirty="0">
              <a:latin typeface="+mn-lt"/>
            </a:endParaRPr>
          </a:p>
          <a:p>
            <a:pPr>
              <a:lnSpc>
                <a:spcPct val="100000"/>
              </a:lnSpc>
              <a:spcBef>
                <a:spcPts val="0"/>
              </a:spcBef>
            </a:pPr>
            <a:r>
              <a:rPr lang="en-US" sz="2200" dirty="0"/>
              <a:t>Conduct atmospheric monitoring prior to creating the first arc, spark, or ignition source, including outdoors.  Results must be within the atmospheric monitoring requirements and documented on the Hot Work Permit.</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Contract Supervisor and Qualified Employee will review the work area and ensure the permit has been properly completed before signing the permit.</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Everyone signs the permit.</a:t>
            </a:r>
          </a:p>
          <a:p>
            <a:endParaRPr lang="en-US" sz="1650" dirty="0"/>
          </a:p>
          <a:p>
            <a:pPr marL="0" indent="0">
              <a:buNone/>
            </a:pPr>
            <a:endParaRPr lang="en-US" dirty="0"/>
          </a:p>
        </p:txBody>
      </p:sp>
      <p:sp>
        <p:nvSpPr>
          <p:cNvPr id="3" name="Title 2"/>
          <p:cNvSpPr>
            <a:spLocks noGrp="1"/>
          </p:cNvSpPr>
          <p:nvPr>
            <p:ph type="title"/>
          </p:nvPr>
        </p:nvSpPr>
        <p:spPr>
          <a:xfrm>
            <a:off x="838200" y="365125"/>
            <a:ext cx="10515600" cy="567563"/>
          </a:xfrm>
        </p:spPr>
        <p:txBody>
          <a:bodyPr>
            <a:normAutofit fontScale="90000"/>
          </a:bodyPr>
          <a:lstStyle/>
          <a:p>
            <a:r>
              <a:rPr lang="en-US" dirty="0">
                <a:latin typeface="+mn-lt"/>
              </a:rPr>
              <a:t>Procedure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371BA-DC2B-D0F7-0E02-6964072ABE56}"/>
              </a:ext>
            </a:extLst>
          </p:cNvPr>
          <p:cNvSpPr>
            <a:spLocks noGrp="1"/>
          </p:cNvSpPr>
          <p:nvPr>
            <p:ph type="title"/>
          </p:nvPr>
        </p:nvSpPr>
        <p:spPr>
          <a:xfrm>
            <a:off x="1172061" y="221225"/>
            <a:ext cx="9847877" cy="539750"/>
          </a:xfrm>
        </p:spPr>
        <p:txBody>
          <a:bodyPr anchor="b">
            <a:noAutofit/>
          </a:bodyPr>
          <a:lstStyle/>
          <a:p>
            <a:r>
              <a:rPr lang="en-US" dirty="0"/>
              <a:t>Elevated LEL Approval Form</a:t>
            </a:r>
          </a:p>
        </p:txBody>
      </p:sp>
      <p:pic>
        <p:nvPicPr>
          <p:cNvPr id="4" name="Picture 3" descr="A document with text and images&#10;&#10;AI-generated content may be incorrect.">
            <a:extLst>
              <a:ext uri="{FF2B5EF4-FFF2-40B4-BE49-F238E27FC236}">
                <a16:creationId xmlns:a16="http://schemas.microsoft.com/office/drawing/2014/main" id="{0F0AAA0C-3749-8AEF-BE90-52984928ADD6}"/>
              </a:ext>
            </a:extLst>
          </p:cNvPr>
          <p:cNvPicPr>
            <a:picLocks noChangeAspect="1"/>
          </p:cNvPicPr>
          <p:nvPr/>
        </p:nvPicPr>
        <p:blipFill>
          <a:blip r:embed="rId2"/>
          <a:stretch>
            <a:fillRect/>
          </a:stretch>
        </p:blipFill>
        <p:spPr>
          <a:xfrm>
            <a:off x="6095998" y="992187"/>
            <a:ext cx="4817807" cy="5353119"/>
          </a:xfrm>
          <a:prstGeom prst="rect">
            <a:avLst/>
          </a:prstGeom>
          <a:noFill/>
        </p:spPr>
      </p:pic>
      <p:sp>
        <p:nvSpPr>
          <p:cNvPr id="3" name="Content Placeholder 2">
            <a:extLst>
              <a:ext uri="{FF2B5EF4-FFF2-40B4-BE49-F238E27FC236}">
                <a16:creationId xmlns:a16="http://schemas.microsoft.com/office/drawing/2014/main" id="{45771E7F-07E6-952E-CC02-B6191EBC0EB3}"/>
              </a:ext>
            </a:extLst>
          </p:cNvPr>
          <p:cNvSpPr>
            <a:spLocks noGrp="1"/>
          </p:cNvSpPr>
          <p:nvPr>
            <p:ph type="body" sz="half" idx="2"/>
          </p:nvPr>
        </p:nvSpPr>
        <p:spPr>
          <a:xfrm>
            <a:off x="491613" y="2373261"/>
            <a:ext cx="5604385" cy="2111477"/>
          </a:xfrm>
        </p:spPr>
        <p:txBody>
          <a:bodyPr>
            <a:normAutofit/>
          </a:bodyPr>
          <a:lstStyle/>
          <a:p>
            <a:r>
              <a:rPr lang="en-US" sz="2200" dirty="0"/>
              <a:t>Hot Work may not be performed ≥ 3% LEL.</a:t>
            </a:r>
          </a:p>
          <a:p>
            <a:r>
              <a:rPr lang="en-US" sz="2200" b="1" dirty="0"/>
              <a:t>Note:</a:t>
            </a:r>
            <a:r>
              <a:rPr lang="en-US" sz="2200" dirty="0"/>
              <a:t> Elevated Hot Work Form must be completed prior to allowing Hot Work 4% LEL up to 10% (OSHA). The form must obtain two approval signatures and reside with the Hot Work Permit in the field.</a:t>
            </a:r>
          </a:p>
          <a:p>
            <a:endParaRPr lang="en-US" dirty="0"/>
          </a:p>
        </p:txBody>
      </p:sp>
    </p:spTree>
    <p:extLst>
      <p:ext uri="{BB962C8B-B14F-4D97-AF65-F5344CB8AC3E}">
        <p14:creationId xmlns:p14="http://schemas.microsoft.com/office/powerpoint/2010/main" val="265577154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F92D-69F4-A80B-F4C3-C9F974D46D61}"/>
              </a:ext>
            </a:extLst>
          </p:cNvPr>
          <p:cNvSpPr>
            <a:spLocks noGrp="1"/>
          </p:cNvSpPr>
          <p:nvPr>
            <p:ph type="title"/>
          </p:nvPr>
        </p:nvSpPr>
        <p:spPr>
          <a:xfrm>
            <a:off x="838200" y="210313"/>
            <a:ext cx="10515600" cy="640080"/>
          </a:xfrm>
        </p:spPr>
        <p:txBody>
          <a:bodyPr>
            <a:normAutofit/>
          </a:bodyPr>
          <a:lstStyle/>
          <a:p>
            <a:r>
              <a:rPr lang="en-US" sz="3600" dirty="0"/>
              <a:t>Hot Work Requirements</a:t>
            </a:r>
          </a:p>
        </p:txBody>
      </p:sp>
      <p:sp>
        <p:nvSpPr>
          <p:cNvPr id="6" name="Content Placeholder 5">
            <a:extLst>
              <a:ext uri="{FF2B5EF4-FFF2-40B4-BE49-F238E27FC236}">
                <a16:creationId xmlns:a16="http://schemas.microsoft.com/office/drawing/2014/main" id="{72C22300-7B6C-F2B3-E073-757827AFF418}"/>
              </a:ext>
            </a:extLst>
          </p:cNvPr>
          <p:cNvSpPr>
            <a:spLocks noGrp="1"/>
          </p:cNvSpPr>
          <p:nvPr>
            <p:ph idx="1"/>
          </p:nvPr>
        </p:nvSpPr>
        <p:spPr>
          <a:xfrm>
            <a:off x="838200" y="1088136"/>
            <a:ext cx="10515600" cy="5088827"/>
          </a:xfrm>
        </p:spPr>
        <p:txBody>
          <a:bodyPr>
            <a:normAutofit lnSpcReduction="10000"/>
          </a:bodyPr>
          <a:lstStyle/>
          <a:p>
            <a:r>
              <a:rPr lang="en-US" sz="2200" dirty="0"/>
              <a:t>Atmospheric monitoring must be conducted and recorded every hour on the Hot Work permit if welding in a confined space, continuous monitoring is recommended. </a:t>
            </a:r>
          </a:p>
          <a:p>
            <a:pPr marL="0" indent="0">
              <a:buNone/>
            </a:pPr>
            <a:endParaRPr lang="en-US" sz="2200" dirty="0"/>
          </a:p>
          <a:p>
            <a:r>
              <a:rPr lang="en-US" sz="2200" dirty="0"/>
              <a:t>Permits are good for 12 hours or one shift.</a:t>
            </a:r>
          </a:p>
          <a:p>
            <a:pPr marL="0" indent="0">
              <a:buNone/>
            </a:pPr>
            <a:endParaRPr lang="en-US" sz="2200" dirty="0"/>
          </a:p>
          <a:p>
            <a:r>
              <a:rPr lang="en-US" sz="2200" dirty="0"/>
              <a:t>Hot Work must be adequately screened/protected to protect nearby workers or passers-by from the glare of welding and sparks/slag from falling to floors below or entering wall or roof openings or other such areas.</a:t>
            </a:r>
          </a:p>
          <a:p>
            <a:pPr marL="0" indent="0">
              <a:buNone/>
            </a:pPr>
            <a:endParaRPr lang="en-US" sz="2200" dirty="0"/>
          </a:p>
          <a:p>
            <a:r>
              <a:rPr lang="en-US" sz="2200" dirty="0"/>
              <a:t>Keep track of permits and have at the hot work location.</a:t>
            </a:r>
          </a:p>
          <a:p>
            <a:pPr marL="0" indent="0">
              <a:buNone/>
            </a:pPr>
            <a:endParaRPr lang="en-US" sz="2200" dirty="0"/>
          </a:p>
          <a:p>
            <a:r>
              <a:rPr lang="en-US" sz="2200" dirty="0"/>
              <a:t>End of shift, complete the ½ hour fire watch and return to the Control Room.   If it is not returned, you are responsible for the 3-hour final checkup.</a:t>
            </a:r>
          </a:p>
          <a:p>
            <a:endParaRPr lang="en-US" dirty="0"/>
          </a:p>
        </p:txBody>
      </p:sp>
      <p:pic>
        <p:nvPicPr>
          <p:cNvPr id="7" name="Picture 6">
            <a:extLst>
              <a:ext uri="{FF2B5EF4-FFF2-40B4-BE49-F238E27FC236}">
                <a16:creationId xmlns:a16="http://schemas.microsoft.com/office/drawing/2014/main" id="{CBB66408-ABBE-02DC-6737-A51CE52830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87712" y="3937638"/>
            <a:ext cx="1242307" cy="1242307"/>
          </a:xfrm>
          <a:prstGeom prst="rect">
            <a:avLst/>
          </a:prstGeom>
        </p:spPr>
      </p:pic>
    </p:spTree>
    <p:extLst>
      <p:ext uri="{BB962C8B-B14F-4D97-AF65-F5344CB8AC3E}">
        <p14:creationId xmlns:p14="http://schemas.microsoft.com/office/powerpoint/2010/main" val="22426478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BCD52D-6413-1E08-7A5E-939661D055D5}"/>
              </a:ext>
            </a:extLst>
          </p:cNvPr>
          <p:cNvPicPr>
            <a:picLocks noChangeAspect="1"/>
          </p:cNvPicPr>
          <p:nvPr/>
        </p:nvPicPr>
        <p:blipFill>
          <a:blip r:embed="rId2" cstate="print">
            <a:extLst>
              <a:ext uri="{28A0092B-C50C-407E-A947-70E740481C1C}">
                <a14:useLocalDpi xmlns:a14="http://schemas.microsoft.com/office/drawing/2010/main" val="0"/>
              </a:ext>
            </a:extLst>
          </a:blip>
          <a:srcRect l="3981" t="3333" r="5419" b="5556"/>
          <a:stretch>
            <a:fillRect/>
          </a:stretch>
        </p:blipFill>
        <p:spPr>
          <a:xfrm>
            <a:off x="3657600" y="76200"/>
            <a:ext cx="4800600" cy="6248400"/>
          </a:xfrm>
          <a:prstGeom prst="rect">
            <a:avLst/>
          </a:prstGeom>
        </p:spPr>
      </p:pic>
      <p:sp>
        <p:nvSpPr>
          <p:cNvPr id="5" name="TextBox 4">
            <a:extLst>
              <a:ext uri="{FF2B5EF4-FFF2-40B4-BE49-F238E27FC236}">
                <a16:creationId xmlns:a16="http://schemas.microsoft.com/office/drawing/2014/main" id="{06C90CA3-C2C9-C753-1D4B-1E3DAC045098}"/>
              </a:ext>
            </a:extLst>
          </p:cNvPr>
          <p:cNvSpPr txBox="1"/>
          <p:nvPr/>
        </p:nvSpPr>
        <p:spPr>
          <a:xfrm>
            <a:off x="1828800" y="304801"/>
            <a:ext cx="1524000" cy="646331"/>
          </a:xfrm>
          <a:prstGeom prst="rect">
            <a:avLst/>
          </a:prstGeom>
          <a:noFill/>
        </p:spPr>
        <p:txBody>
          <a:bodyPr wrap="square" rtlCol="0">
            <a:spAutoFit/>
          </a:bodyPr>
          <a:lstStyle/>
          <a:p>
            <a:pPr algn="ctr"/>
            <a:r>
              <a:rPr lang="en-US" dirty="0"/>
              <a:t>UPDATED PERMIT</a:t>
            </a:r>
          </a:p>
        </p:txBody>
      </p:sp>
    </p:spTree>
    <p:extLst>
      <p:ext uri="{BB962C8B-B14F-4D97-AF65-F5344CB8AC3E}">
        <p14:creationId xmlns:p14="http://schemas.microsoft.com/office/powerpoint/2010/main" val="975757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B47A40-A660-F50D-18BD-BDB182DE1825}"/>
              </a:ext>
            </a:extLst>
          </p:cNvPr>
          <p:cNvSpPr txBox="1"/>
          <p:nvPr/>
        </p:nvSpPr>
        <p:spPr>
          <a:xfrm>
            <a:off x="1828800" y="304801"/>
            <a:ext cx="1524000" cy="369332"/>
          </a:xfrm>
          <a:prstGeom prst="rect">
            <a:avLst/>
          </a:prstGeom>
          <a:noFill/>
        </p:spPr>
        <p:txBody>
          <a:bodyPr wrap="square" rtlCol="0">
            <a:spAutoFit/>
          </a:bodyPr>
          <a:lstStyle/>
          <a:p>
            <a:pPr algn="ctr"/>
            <a:r>
              <a:rPr lang="en-US" b="1" dirty="0"/>
              <a:t>2</a:t>
            </a:r>
            <a:r>
              <a:rPr lang="en-US" b="1" baseline="30000" dirty="0"/>
              <a:t>nd</a:t>
            </a:r>
            <a:r>
              <a:rPr lang="en-US" b="1" dirty="0"/>
              <a:t> Page</a:t>
            </a:r>
          </a:p>
        </p:txBody>
      </p:sp>
      <p:pic>
        <p:nvPicPr>
          <p:cNvPr id="5" name="Picture 4">
            <a:extLst>
              <a:ext uri="{FF2B5EF4-FFF2-40B4-BE49-F238E27FC236}">
                <a16:creationId xmlns:a16="http://schemas.microsoft.com/office/drawing/2014/main" id="{375D142E-1ED0-6482-6DCB-E3806231594B}"/>
              </a:ext>
            </a:extLst>
          </p:cNvPr>
          <p:cNvPicPr>
            <a:picLocks noChangeAspect="1"/>
          </p:cNvPicPr>
          <p:nvPr/>
        </p:nvPicPr>
        <p:blipFill>
          <a:blip r:embed="rId2" cstate="print">
            <a:extLst>
              <a:ext uri="{28A0092B-C50C-407E-A947-70E740481C1C}">
                <a14:useLocalDpi xmlns:a14="http://schemas.microsoft.com/office/drawing/2010/main" val="0"/>
              </a:ext>
            </a:extLst>
          </a:blip>
          <a:srcRect l="3986" t="4446" r="3986" b="3333"/>
          <a:stretch>
            <a:fillRect/>
          </a:stretch>
        </p:blipFill>
        <p:spPr>
          <a:xfrm>
            <a:off x="3657600" y="76200"/>
            <a:ext cx="4876800" cy="6324600"/>
          </a:xfrm>
          <a:prstGeom prst="rect">
            <a:avLst/>
          </a:prstGeom>
        </p:spPr>
      </p:pic>
    </p:spTree>
    <p:extLst>
      <p:ext uri="{BB962C8B-B14F-4D97-AF65-F5344CB8AC3E}">
        <p14:creationId xmlns:p14="http://schemas.microsoft.com/office/powerpoint/2010/main" val="25808698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6B72B4-DA4B-DEFB-0C57-4E88B208AEE8}"/>
              </a:ext>
            </a:extLst>
          </p:cNvPr>
          <p:cNvPicPr>
            <a:picLocks noChangeAspect="1"/>
          </p:cNvPicPr>
          <p:nvPr/>
        </p:nvPicPr>
        <p:blipFill>
          <a:blip r:embed="rId2" cstate="print">
            <a:extLst>
              <a:ext uri="{28A0092B-C50C-407E-A947-70E740481C1C}">
                <a14:useLocalDpi xmlns:a14="http://schemas.microsoft.com/office/drawing/2010/main" val="0"/>
              </a:ext>
            </a:extLst>
          </a:blip>
          <a:srcRect l="3986" t="3333" r="3986" b="17778"/>
          <a:stretch>
            <a:fillRect/>
          </a:stretch>
        </p:blipFill>
        <p:spPr>
          <a:xfrm>
            <a:off x="3314164" y="76200"/>
            <a:ext cx="5563673" cy="6172200"/>
          </a:xfrm>
          <a:prstGeom prst="rect">
            <a:avLst/>
          </a:prstGeom>
        </p:spPr>
      </p:pic>
      <p:sp>
        <p:nvSpPr>
          <p:cNvPr id="4" name="TextBox 3">
            <a:extLst>
              <a:ext uri="{FF2B5EF4-FFF2-40B4-BE49-F238E27FC236}">
                <a16:creationId xmlns:a16="http://schemas.microsoft.com/office/drawing/2014/main" id="{2669C183-4278-41FA-4AED-FCA09CD60F01}"/>
              </a:ext>
            </a:extLst>
          </p:cNvPr>
          <p:cNvSpPr txBox="1"/>
          <p:nvPr/>
        </p:nvSpPr>
        <p:spPr>
          <a:xfrm>
            <a:off x="1563624" y="286513"/>
            <a:ext cx="1524000" cy="369332"/>
          </a:xfrm>
          <a:prstGeom prst="rect">
            <a:avLst/>
          </a:prstGeom>
          <a:noFill/>
        </p:spPr>
        <p:txBody>
          <a:bodyPr wrap="square" rtlCol="0">
            <a:spAutoFit/>
          </a:bodyPr>
          <a:lstStyle/>
          <a:p>
            <a:pPr algn="ctr"/>
            <a:r>
              <a:rPr lang="en-US" b="1" dirty="0"/>
              <a:t>3rd Page</a:t>
            </a:r>
          </a:p>
        </p:txBody>
      </p:sp>
    </p:spTree>
    <p:extLst>
      <p:ext uri="{BB962C8B-B14F-4D97-AF65-F5344CB8AC3E}">
        <p14:creationId xmlns:p14="http://schemas.microsoft.com/office/powerpoint/2010/main" val="22651010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004A6F-B0C7-2C57-B80B-F7F74FFE1E41}"/>
              </a:ext>
            </a:extLst>
          </p:cNvPr>
          <p:cNvSpPr>
            <a:spLocks noGrp="1"/>
          </p:cNvSpPr>
          <p:nvPr>
            <p:ph type="ctrTitle"/>
          </p:nvPr>
        </p:nvSpPr>
        <p:spPr/>
        <p:txBody>
          <a:bodyPr/>
          <a:lstStyle/>
          <a:p>
            <a:r>
              <a:rPr lang="en-US" dirty="0"/>
              <a:t>Portable Gas Monitors</a:t>
            </a:r>
          </a:p>
        </p:txBody>
      </p:sp>
    </p:spTree>
    <p:extLst>
      <p:ext uri="{BB962C8B-B14F-4D97-AF65-F5344CB8AC3E}">
        <p14:creationId xmlns:p14="http://schemas.microsoft.com/office/powerpoint/2010/main" val="42213896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7512" y="1133857"/>
            <a:ext cx="11073384" cy="5495544"/>
          </a:xfrm>
        </p:spPr>
        <p:txBody>
          <a:bodyPr>
            <a:normAutofit/>
          </a:bodyPr>
          <a:lstStyle/>
          <a:p>
            <a:pPr>
              <a:lnSpc>
                <a:spcPct val="100000"/>
              </a:lnSpc>
              <a:spcBef>
                <a:spcPts val="0"/>
              </a:spcBef>
            </a:pPr>
            <a:r>
              <a:rPr lang="en-US" sz="2200" dirty="0">
                <a:latin typeface="+mn-lt"/>
              </a:rPr>
              <a:t>Checking out gas monitor equipment from the Operating Authority.</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Properly fill out the multi-gas monitor checkout log.</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Verifying calibration, bump test, and functional checks are complete.</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Notifying the Operating Authority and/or supervisor if issues arise with gas monitors.</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Knowing how to utilize gas monitoring equipment and asking questions if functionality is not understood.</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Returning gas monitoring equipment to the Operating Authority when finished, an issue arises, or battery indicates the need for a charge.</a:t>
            </a:r>
          </a:p>
          <a:p>
            <a:endParaRPr lang="en-US" dirty="0"/>
          </a:p>
        </p:txBody>
      </p:sp>
      <p:sp>
        <p:nvSpPr>
          <p:cNvPr id="3" name="Title 2"/>
          <p:cNvSpPr>
            <a:spLocks noGrp="1"/>
          </p:cNvSpPr>
          <p:nvPr>
            <p:ph type="title"/>
          </p:nvPr>
        </p:nvSpPr>
        <p:spPr>
          <a:xfrm>
            <a:off x="838200" y="356617"/>
            <a:ext cx="10515600" cy="512064"/>
          </a:xfrm>
        </p:spPr>
        <p:txBody>
          <a:bodyPr>
            <a:normAutofit fontScale="90000"/>
          </a:bodyPr>
          <a:lstStyle/>
          <a:p>
            <a:r>
              <a:rPr lang="en-US" dirty="0">
                <a:latin typeface="+mn-lt"/>
              </a:rPr>
              <a:t>Responsibilities</a:t>
            </a:r>
          </a:p>
        </p:txBody>
      </p:sp>
    </p:spTree>
    <p:extLst>
      <p:ext uri="{BB962C8B-B14F-4D97-AF65-F5344CB8AC3E}">
        <p14:creationId xmlns:p14="http://schemas.microsoft.com/office/powerpoint/2010/main" val="9179828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80160"/>
            <a:ext cx="10515600" cy="4896803"/>
          </a:xfrm>
        </p:spPr>
        <p:txBody>
          <a:bodyPr>
            <a:normAutofit/>
          </a:bodyPr>
          <a:lstStyle/>
          <a:p>
            <a:r>
              <a:rPr lang="en-US" sz="2200" dirty="0" err="1">
                <a:latin typeface="+mn-lt"/>
              </a:rPr>
              <a:t>AltAir</a:t>
            </a:r>
            <a:r>
              <a:rPr lang="en-US" sz="2200" dirty="0">
                <a:latin typeface="+mn-lt"/>
              </a:rPr>
              <a:t> 5X: Oxygen (O²), Lower Explosive Limit (LEL), Carbon Monoxide (CO), Hydrogen Sulfide (H²S), Sulfur Dioxide (SO²) and PID Anhydrous Ammonia (NH3)/VOC Sensor</a:t>
            </a:r>
          </a:p>
          <a:p>
            <a:pPr marL="0" indent="0">
              <a:buNone/>
            </a:pPr>
            <a:endParaRPr lang="en-US" sz="2200" dirty="0">
              <a:latin typeface="+mn-lt"/>
            </a:endParaRPr>
          </a:p>
          <a:p>
            <a:r>
              <a:rPr lang="en-US" sz="2200" dirty="0" err="1">
                <a:latin typeface="+mn-lt"/>
              </a:rPr>
              <a:t>AltAir</a:t>
            </a:r>
            <a:r>
              <a:rPr lang="en-US" sz="2200" dirty="0">
                <a:latin typeface="+mn-lt"/>
              </a:rPr>
              <a:t> 4XR: Oxygen (O²), Lower Explosive Limit (LEL), Carbon Monoxide (CO) and Hydrogen Sulfide (H²S).</a:t>
            </a:r>
          </a:p>
          <a:p>
            <a:endParaRPr lang="en-US" dirty="0"/>
          </a:p>
        </p:txBody>
      </p:sp>
      <p:sp>
        <p:nvSpPr>
          <p:cNvPr id="3" name="Title 2"/>
          <p:cNvSpPr>
            <a:spLocks noGrp="1"/>
          </p:cNvSpPr>
          <p:nvPr>
            <p:ph type="title"/>
          </p:nvPr>
        </p:nvSpPr>
        <p:spPr>
          <a:xfrm>
            <a:off x="838200" y="255397"/>
            <a:ext cx="10515600" cy="677291"/>
          </a:xfrm>
        </p:spPr>
        <p:txBody>
          <a:bodyPr>
            <a:normAutofit/>
          </a:bodyPr>
          <a:lstStyle/>
          <a:p>
            <a:pPr algn="ctr"/>
            <a:r>
              <a:rPr lang="en-US" sz="3600" dirty="0"/>
              <a:t>MSA</a:t>
            </a:r>
          </a:p>
        </p:txBody>
      </p:sp>
    </p:spTree>
    <p:extLst>
      <p:ext uri="{BB962C8B-B14F-4D97-AF65-F5344CB8AC3E}">
        <p14:creationId xmlns:p14="http://schemas.microsoft.com/office/powerpoint/2010/main" val="170258917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033272"/>
            <a:ext cx="10515600" cy="5152835"/>
          </a:xfrm>
        </p:spPr>
        <p:txBody>
          <a:bodyPr>
            <a:normAutofit/>
          </a:bodyPr>
          <a:lstStyle/>
          <a:p>
            <a:pPr>
              <a:lnSpc>
                <a:spcPct val="100000"/>
              </a:lnSpc>
              <a:spcBef>
                <a:spcPts val="0"/>
              </a:spcBef>
            </a:pPr>
            <a:r>
              <a:rPr lang="en-US" sz="2200" dirty="0">
                <a:latin typeface="+mn-lt"/>
              </a:rPr>
              <a:t>If contractors plan to utilize Basin’s air monitors, please review the Portable Gas Monitor Procedure that is posted online.</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Advise your employees on the monitor operation and alarming techniques outlined in the procedure.</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The VOC sensor needs to read 0% for anyone to enter a confined space.</a:t>
            </a:r>
          </a:p>
          <a:p>
            <a:pPr marL="0" indent="0">
              <a:buNone/>
            </a:pPr>
            <a:endParaRPr lang="en-US" sz="1650" dirty="0">
              <a:latin typeface="Aptos" panose="020B0004020202020204" pitchFamily="34" charset="0"/>
            </a:endParaRPr>
          </a:p>
          <a:p>
            <a:pPr marL="0" indent="0">
              <a:buNone/>
            </a:pPr>
            <a:endParaRPr lang="en-US" sz="1650" dirty="0"/>
          </a:p>
        </p:txBody>
      </p:sp>
      <p:sp>
        <p:nvSpPr>
          <p:cNvPr id="3" name="Title 2"/>
          <p:cNvSpPr>
            <a:spLocks noGrp="1"/>
          </p:cNvSpPr>
          <p:nvPr>
            <p:ph type="title"/>
          </p:nvPr>
        </p:nvSpPr>
        <p:spPr>
          <a:xfrm>
            <a:off x="838200" y="227965"/>
            <a:ext cx="10515600" cy="613283"/>
          </a:xfrm>
        </p:spPr>
        <p:txBody>
          <a:bodyPr>
            <a:normAutofit fontScale="90000"/>
          </a:bodyPr>
          <a:lstStyle/>
          <a:p>
            <a:r>
              <a:rPr lang="en-US" dirty="0">
                <a:latin typeface="Aptos" panose="020B0004020202020204" pitchFamily="34" charset="0"/>
              </a:rPr>
              <a:t>Monitors</a:t>
            </a:r>
            <a:r>
              <a:rPr lang="en-US" dirty="0"/>
              <a:t>	</a:t>
            </a:r>
          </a:p>
        </p:txBody>
      </p:sp>
    </p:spTree>
    <p:extLst>
      <p:ext uri="{BB962C8B-B14F-4D97-AF65-F5344CB8AC3E}">
        <p14:creationId xmlns:p14="http://schemas.microsoft.com/office/powerpoint/2010/main" val="3573579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079BE5-918B-A68B-55FB-B0974F307ACC}"/>
              </a:ext>
            </a:extLst>
          </p:cNvPr>
          <p:cNvSpPr>
            <a:spLocks noGrp="1"/>
          </p:cNvSpPr>
          <p:nvPr>
            <p:ph idx="1"/>
          </p:nvPr>
        </p:nvSpPr>
        <p:spPr>
          <a:xfrm>
            <a:off x="838200" y="1225296"/>
            <a:ext cx="10515600" cy="4951667"/>
          </a:xfrm>
        </p:spPr>
        <p:txBody>
          <a:bodyPr/>
          <a:lstStyle/>
          <a:p>
            <a:r>
              <a:rPr lang="en-US" sz="2200" b="1" dirty="0">
                <a:latin typeface="+mn-lt"/>
              </a:rPr>
              <a:t>Channel 1 </a:t>
            </a:r>
            <a:r>
              <a:rPr lang="en-US" sz="2200" dirty="0">
                <a:latin typeface="+mn-lt"/>
              </a:rPr>
              <a:t>Emergencies Only</a:t>
            </a:r>
          </a:p>
          <a:p>
            <a:r>
              <a:rPr lang="en-US" sz="2200" b="1" dirty="0">
                <a:latin typeface="+mn-lt"/>
              </a:rPr>
              <a:t>Channel 2-4 </a:t>
            </a:r>
            <a:r>
              <a:rPr lang="en-US" sz="2200" dirty="0">
                <a:latin typeface="+mn-lt"/>
              </a:rPr>
              <a:t>General Use</a:t>
            </a:r>
          </a:p>
          <a:p>
            <a:r>
              <a:rPr lang="en-US" sz="2200" b="1" dirty="0">
                <a:latin typeface="+mn-lt"/>
              </a:rPr>
              <a:t>Channel 5 </a:t>
            </a:r>
            <a:r>
              <a:rPr lang="en-US" sz="2200" dirty="0">
                <a:latin typeface="+mn-lt"/>
              </a:rPr>
              <a:t>Access from a desk phone</a:t>
            </a:r>
          </a:p>
          <a:p>
            <a:r>
              <a:rPr lang="en-US" sz="2200" b="1" dirty="0">
                <a:solidFill>
                  <a:srgbClr val="000000"/>
                </a:solidFill>
                <a:latin typeface="+mn-lt"/>
              </a:rPr>
              <a:t>To Use</a:t>
            </a:r>
          </a:p>
          <a:p>
            <a:pPr lvl="1" fontAlgn="base">
              <a:lnSpc>
                <a:spcPts val="2025"/>
              </a:lnSpc>
              <a:buFont typeface="Wingdings" panose="05000000000000000000" pitchFamily="2" charset="2"/>
              <a:buChar char="§"/>
            </a:pPr>
            <a:r>
              <a:rPr lang="en-US" sz="2200" dirty="0">
                <a:solidFill>
                  <a:srgbClr val="000000"/>
                </a:solidFill>
                <a:latin typeface="+mn-lt"/>
              </a:rPr>
              <a:t>Push button on handset ​</a:t>
            </a:r>
            <a:br>
              <a:rPr lang="en-US" sz="2200" dirty="0">
                <a:solidFill>
                  <a:srgbClr val="000000"/>
                </a:solidFill>
                <a:latin typeface="+mn-lt"/>
              </a:rPr>
            </a:br>
            <a:r>
              <a:rPr lang="en-US" sz="2200" dirty="0">
                <a:solidFill>
                  <a:srgbClr val="000000"/>
                </a:solidFill>
                <a:latin typeface="+mn-lt"/>
              </a:rPr>
              <a:t>to page over plant speakers.​</a:t>
            </a:r>
          </a:p>
          <a:p>
            <a:pPr lvl="1" fontAlgn="base">
              <a:lnSpc>
                <a:spcPts val="2025"/>
              </a:lnSpc>
              <a:buFont typeface="Wingdings" panose="05000000000000000000" pitchFamily="2" charset="2"/>
              <a:buChar char="§"/>
            </a:pPr>
            <a:r>
              <a:rPr lang="en-US" sz="2200" dirty="0">
                <a:solidFill>
                  <a:srgbClr val="000000"/>
                </a:solidFill>
                <a:latin typeface="+mn-lt"/>
              </a:rPr>
              <a:t>Release handset button to listen and talk on the line the dial is turned to.​</a:t>
            </a:r>
          </a:p>
          <a:p>
            <a:pPr lvl="1" fontAlgn="base">
              <a:lnSpc>
                <a:spcPts val="2025"/>
              </a:lnSpc>
              <a:buFont typeface="Wingdings" panose="05000000000000000000" pitchFamily="2" charset="2"/>
              <a:buChar char="§"/>
            </a:pPr>
            <a:r>
              <a:rPr lang="en-US" sz="2200" dirty="0">
                <a:solidFill>
                  <a:srgbClr val="000000"/>
                </a:solidFill>
                <a:latin typeface="+mn-lt"/>
              </a:rPr>
              <a:t>When answering a page, just pick-up the handset and choose the line# on the dial, but don’t press button.​</a:t>
            </a:r>
          </a:p>
          <a:p>
            <a:pPr fontAlgn="base">
              <a:lnSpc>
                <a:spcPts val="2025"/>
              </a:lnSpc>
            </a:pPr>
            <a:r>
              <a:rPr lang="en-US" sz="2200" dirty="0">
                <a:solidFill>
                  <a:srgbClr val="000000"/>
                </a:solidFill>
                <a:latin typeface="+mn-lt"/>
              </a:rPr>
              <a:t>Use the knob to choose the line #.​</a:t>
            </a:r>
          </a:p>
          <a:p>
            <a:pPr fontAlgn="base">
              <a:lnSpc>
                <a:spcPts val="2025"/>
              </a:lnSpc>
            </a:pPr>
            <a:r>
              <a:rPr lang="en-US" sz="2200" u="sng" dirty="0">
                <a:solidFill>
                  <a:srgbClr val="000000"/>
                </a:solidFill>
                <a:latin typeface="+mn-lt"/>
              </a:rPr>
              <a:t>Do Not Misuse or abuse</a:t>
            </a:r>
          </a:p>
          <a:p>
            <a:endParaRPr lang="en-US" dirty="0"/>
          </a:p>
        </p:txBody>
      </p:sp>
      <p:sp>
        <p:nvSpPr>
          <p:cNvPr id="3" name="Title 2">
            <a:extLst>
              <a:ext uri="{FF2B5EF4-FFF2-40B4-BE49-F238E27FC236}">
                <a16:creationId xmlns:a16="http://schemas.microsoft.com/office/drawing/2014/main" id="{1788C2A0-DA4D-FA29-ECB8-8E7D71DE430B}"/>
              </a:ext>
            </a:extLst>
          </p:cNvPr>
          <p:cNvSpPr>
            <a:spLocks noGrp="1"/>
          </p:cNvSpPr>
          <p:nvPr>
            <p:ph type="title"/>
          </p:nvPr>
        </p:nvSpPr>
        <p:spPr>
          <a:xfrm>
            <a:off x="838200" y="278892"/>
            <a:ext cx="10515600" cy="860171"/>
          </a:xfrm>
        </p:spPr>
        <p:txBody>
          <a:bodyPr>
            <a:normAutofit/>
          </a:bodyPr>
          <a:lstStyle/>
          <a:p>
            <a:r>
              <a:rPr lang="en-US" sz="3600" dirty="0">
                <a:latin typeface="+mn-lt"/>
              </a:rPr>
              <a:t>Gai Tronics</a:t>
            </a:r>
          </a:p>
        </p:txBody>
      </p:sp>
      <p:pic>
        <p:nvPicPr>
          <p:cNvPr id="4" name="Picture 1" descr="H:\Photos\P6011678.JPG">
            <a:extLst>
              <a:ext uri="{FF2B5EF4-FFF2-40B4-BE49-F238E27FC236}">
                <a16:creationId xmlns:a16="http://schemas.microsoft.com/office/drawing/2014/main" id="{0A406371-1955-4A01-B029-8FB2F5E5837F}"/>
              </a:ext>
            </a:extLst>
          </p:cNvPr>
          <p:cNvPicPr>
            <a:picLocks noChangeAspect="1" noChangeArrowheads="1"/>
          </p:cNvPicPr>
          <p:nvPr/>
        </p:nvPicPr>
        <p:blipFill rotWithShape="1">
          <a:blip r:embed="rId2" cstate="print"/>
          <a:srcRect r="20990" b="1"/>
          <a:stretch/>
        </p:blipFill>
        <p:spPr bwMode="auto">
          <a:xfrm rot="5400000">
            <a:off x="5910681" y="4721803"/>
            <a:ext cx="1537290" cy="1459261"/>
          </a:xfrm>
          <a:prstGeom prst="rect">
            <a:avLst/>
          </a:prstGeom>
          <a:noFill/>
        </p:spPr>
      </p:pic>
      <p:pic>
        <p:nvPicPr>
          <p:cNvPr id="5" name="Picture 4">
            <a:extLst>
              <a:ext uri="{FF2B5EF4-FFF2-40B4-BE49-F238E27FC236}">
                <a16:creationId xmlns:a16="http://schemas.microsoft.com/office/drawing/2014/main" id="{B1C406C0-CDEF-DA20-1E4A-EDF6F000F6FB}"/>
              </a:ext>
            </a:extLst>
          </p:cNvPr>
          <p:cNvPicPr>
            <a:picLocks noChangeAspect="1"/>
          </p:cNvPicPr>
          <p:nvPr/>
        </p:nvPicPr>
        <p:blipFill rotWithShape="1">
          <a:blip r:embed="rId3">
            <a:extLst>
              <a:ext uri="{28A0092B-C50C-407E-A947-70E740481C1C}">
                <a14:useLocalDpi xmlns:a14="http://schemas.microsoft.com/office/drawing/2010/main" val="0"/>
              </a:ext>
            </a:extLst>
          </a:blip>
          <a:srcRect l="8400" t="27600" r="5200" b="30800"/>
          <a:stretch/>
        </p:blipFill>
        <p:spPr>
          <a:xfrm>
            <a:off x="1978152" y="5186362"/>
            <a:ext cx="2057401" cy="990601"/>
          </a:xfrm>
          <a:prstGeom prst="rect">
            <a:avLst/>
          </a:prstGeom>
        </p:spPr>
      </p:pic>
      <p:pic>
        <p:nvPicPr>
          <p:cNvPr id="6" name="Picture 2" descr="SKU-825-111B2A0">
            <a:extLst>
              <a:ext uri="{FF2B5EF4-FFF2-40B4-BE49-F238E27FC236}">
                <a16:creationId xmlns:a16="http://schemas.microsoft.com/office/drawing/2014/main" id="{E9358216-62A9-F037-1A9F-063F0EBAAB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30" t="6387" r="3003" b="6531"/>
          <a:stretch/>
        </p:blipFill>
        <p:spPr bwMode="auto">
          <a:xfrm>
            <a:off x="8562592" y="457922"/>
            <a:ext cx="2463769" cy="236900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creen Clipping">
            <a:extLst>
              <a:ext uri="{FF2B5EF4-FFF2-40B4-BE49-F238E27FC236}">
                <a16:creationId xmlns:a16="http://schemas.microsoft.com/office/drawing/2014/main" id="{6A526E68-543A-29F2-B2FE-D6C879A26E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5072" y="4759637"/>
            <a:ext cx="1278776" cy="1383593"/>
          </a:xfrm>
          <a:prstGeom prst="rect">
            <a:avLst/>
          </a:prstGeom>
        </p:spPr>
      </p:pic>
    </p:spTree>
    <p:extLst>
      <p:ext uri="{BB962C8B-B14F-4D97-AF65-F5344CB8AC3E}">
        <p14:creationId xmlns:p14="http://schemas.microsoft.com/office/powerpoint/2010/main" val="428757309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D599AD-270C-A482-B526-BA80DBC00B98}"/>
              </a:ext>
            </a:extLst>
          </p:cNvPr>
          <p:cNvSpPr>
            <a:spLocks noGrp="1"/>
          </p:cNvSpPr>
          <p:nvPr>
            <p:ph type="title"/>
          </p:nvPr>
        </p:nvSpPr>
        <p:spPr/>
        <p:txBody>
          <a:bodyPr/>
          <a:lstStyle/>
          <a:p>
            <a:r>
              <a:rPr lang="en-US" dirty="0"/>
              <a:t>ENVIRONMENTAL </a:t>
            </a:r>
            <a:br>
              <a:rPr lang="en-US" dirty="0"/>
            </a:br>
            <a:r>
              <a:rPr lang="en-US" dirty="0"/>
              <a:t>ORIENTATION</a:t>
            </a:r>
          </a:p>
        </p:txBody>
      </p:sp>
    </p:spTree>
    <p:extLst>
      <p:ext uri="{BB962C8B-B14F-4D97-AF65-F5344CB8AC3E}">
        <p14:creationId xmlns:p14="http://schemas.microsoft.com/office/powerpoint/2010/main" val="52759776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53331"/>
            <a:ext cx="10515600" cy="4351338"/>
          </a:xfrm>
        </p:spPr>
        <p:txBody>
          <a:bodyPr>
            <a:normAutofit/>
          </a:bodyPr>
          <a:lstStyle/>
          <a:p>
            <a:r>
              <a:rPr lang="en-US" sz="2200" dirty="0">
                <a:latin typeface="+mn-lt"/>
              </a:rPr>
              <a:t>Maintain Compliance : Air quality, storm water, spill prevention, solid and hazardous waste, wildlife.  </a:t>
            </a:r>
          </a:p>
          <a:p>
            <a:endParaRPr lang="en-US" sz="2200" dirty="0">
              <a:latin typeface="+mn-lt"/>
            </a:endParaRPr>
          </a:p>
          <a:p>
            <a:r>
              <a:rPr lang="en-US" sz="2200" dirty="0">
                <a:latin typeface="+mn-lt"/>
              </a:rPr>
              <a:t>Use best management practices, preventative maintenance and preventative measures.</a:t>
            </a:r>
          </a:p>
          <a:p>
            <a:endParaRPr lang="en-US" sz="2200" dirty="0">
              <a:latin typeface="+mn-lt"/>
            </a:endParaRPr>
          </a:p>
          <a:p>
            <a:r>
              <a:rPr lang="en-US" sz="2200" dirty="0">
                <a:latin typeface="+mn-lt"/>
              </a:rPr>
              <a:t>Correct issues immediately and report them, as necessary.</a:t>
            </a:r>
          </a:p>
          <a:p>
            <a:endParaRPr lang="en-US" sz="2200" dirty="0">
              <a:latin typeface="+mn-lt"/>
            </a:endParaRPr>
          </a:p>
          <a:p>
            <a:r>
              <a:rPr lang="en-US" sz="2200" dirty="0">
                <a:latin typeface="+mn-lt"/>
              </a:rPr>
              <a:t>Learn from mistakes to prevent them from repeating.</a:t>
            </a:r>
          </a:p>
          <a:p>
            <a:endParaRPr lang="en-US" dirty="0"/>
          </a:p>
        </p:txBody>
      </p:sp>
      <p:sp>
        <p:nvSpPr>
          <p:cNvPr id="3" name="Title 2"/>
          <p:cNvSpPr>
            <a:spLocks noGrp="1"/>
          </p:cNvSpPr>
          <p:nvPr>
            <p:ph type="title"/>
          </p:nvPr>
        </p:nvSpPr>
        <p:spPr>
          <a:xfrm>
            <a:off x="838200" y="365125"/>
            <a:ext cx="10515600" cy="576707"/>
          </a:xfrm>
        </p:spPr>
        <p:txBody>
          <a:bodyPr>
            <a:normAutofit fontScale="90000"/>
          </a:bodyPr>
          <a:lstStyle/>
          <a:p>
            <a:pPr algn="ctr"/>
            <a:r>
              <a:rPr lang="en-US" dirty="0">
                <a:latin typeface="Aptos" panose="020B0004020202020204" pitchFamily="34" charset="0"/>
              </a:rPr>
              <a:t>Environmental</a:t>
            </a:r>
          </a:p>
        </p:txBody>
      </p:sp>
    </p:spTree>
    <p:extLst>
      <p:ext uri="{BB962C8B-B14F-4D97-AF65-F5344CB8AC3E}">
        <p14:creationId xmlns:p14="http://schemas.microsoft.com/office/powerpoint/2010/main" val="196529173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latin typeface="+mn-lt"/>
              </a:rPr>
              <a:t>Will your job create outdoor dust?</a:t>
            </a:r>
          </a:p>
          <a:p>
            <a:r>
              <a:rPr lang="en-US" sz="2200" dirty="0">
                <a:latin typeface="+mn-lt"/>
              </a:rPr>
              <a:t>This includes dust that is created indoors but can make it outside though a door or opening.</a:t>
            </a:r>
          </a:p>
          <a:p>
            <a:pPr marL="0" indent="0">
              <a:buNone/>
            </a:pPr>
            <a:endParaRPr lang="en-US" dirty="0"/>
          </a:p>
        </p:txBody>
      </p:sp>
      <p:sp>
        <p:nvSpPr>
          <p:cNvPr id="3" name="Title 2"/>
          <p:cNvSpPr>
            <a:spLocks noGrp="1"/>
          </p:cNvSpPr>
          <p:nvPr>
            <p:ph type="title"/>
          </p:nvPr>
        </p:nvSpPr>
        <p:spPr>
          <a:xfrm>
            <a:off x="838200" y="365125"/>
            <a:ext cx="10515600" cy="659003"/>
          </a:xfrm>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31449037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solidFill>
                  <a:schemeClr val="bg1">
                    <a:lumMod val="50000"/>
                  </a:schemeClr>
                </a:solidFill>
                <a:latin typeface="+mn-lt"/>
              </a:rPr>
              <a:t>Will your job create outdoor dust?     </a:t>
            </a:r>
          </a:p>
          <a:p>
            <a:pPr marL="0" indent="0">
              <a:buNone/>
            </a:pPr>
            <a:endParaRPr lang="en-US" sz="2200" dirty="0">
              <a:solidFill>
                <a:schemeClr val="bg1">
                  <a:lumMod val="50000"/>
                </a:schemeClr>
              </a:solidFill>
              <a:latin typeface="+mn-lt"/>
            </a:endParaRPr>
          </a:p>
          <a:p>
            <a:r>
              <a:rPr lang="en-US" sz="2200" dirty="0">
                <a:latin typeface="+mn-lt"/>
              </a:rPr>
              <a:t>Cease work until you discuss how your work can be done differently to prevent outdoor dust. This applies to the entire site except for the ash silo loadout and the ash landfill.  These areas are permitted to have a very small amount of controlled dust. </a:t>
            </a: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If you answered yes….</a:t>
            </a:r>
          </a:p>
        </p:txBody>
      </p:sp>
    </p:spTree>
    <p:extLst>
      <p:ext uri="{BB962C8B-B14F-4D97-AF65-F5344CB8AC3E}">
        <p14:creationId xmlns:p14="http://schemas.microsoft.com/office/powerpoint/2010/main" val="25059909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latin typeface="+mn-lt"/>
              </a:rPr>
              <a:t>Moving lime to the ash landfill. Control the dust by….</a:t>
            </a:r>
          </a:p>
          <a:p>
            <a:pPr lvl="1"/>
            <a:r>
              <a:rPr lang="en-US" sz="2200" dirty="0">
                <a:latin typeface="+mn-lt"/>
              </a:rPr>
              <a:t>Loading product indoors. </a:t>
            </a:r>
          </a:p>
          <a:p>
            <a:pPr lvl="1"/>
            <a:r>
              <a:rPr lang="en-US" sz="2200" dirty="0">
                <a:latin typeface="+mn-lt"/>
              </a:rPr>
              <a:t>Covering the equipment while moving it to the ash landfill.</a:t>
            </a:r>
          </a:p>
          <a:p>
            <a:pPr lvl="1"/>
            <a:r>
              <a:rPr lang="en-US" sz="2200" dirty="0">
                <a:latin typeface="+mn-lt"/>
              </a:rPr>
              <a:t>Using controls such as a water truck or sprinklers in the ash landfill.</a:t>
            </a:r>
          </a:p>
          <a:p>
            <a:pPr lvl="1"/>
            <a:r>
              <a:rPr lang="en-US" sz="2200" dirty="0">
                <a:latin typeface="+mn-lt"/>
              </a:rPr>
              <a:t>Other examples include offloading trucks (don’t blow off the lines).</a:t>
            </a:r>
          </a:p>
          <a:p>
            <a:pPr lvl="1"/>
            <a:endParaRPr lang="en-US" dirty="0"/>
          </a:p>
          <a:p>
            <a:pPr lvl="1"/>
            <a:endParaRPr lang="en-US" dirty="0"/>
          </a:p>
        </p:txBody>
      </p:sp>
      <p:sp>
        <p:nvSpPr>
          <p:cNvPr id="3" name="Title 2"/>
          <p:cNvSpPr>
            <a:spLocks noGrp="1"/>
          </p:cNvSpPr>
          <p:nvPr>
            <p:ph type="title"/>
          </p:nvPr>
        </p:nvSpPr>
        <p:spPr/>
        <p:txBody>
          <a:bodyPr>
            <a:normAutofit/>
          </a:bodyPr>
          <a:lstStyle/>
          <a:p>
            <a:pPr algn="ctr"/>
            <a:r>
              <a:rPr lang="en-US" sz="3600" dirty="0">
                <a:latin typeface="+mn-lt"/>
              </a:rPr>
              <a:t>Example</a:t>
            </a:r>
          </a:p>
        </p:txBody>
      </p:sp>
    </p:spTree>
    <p:extLst>
      <p:ext uri="{BB962C8B-B14F-4D97-AF65-F5344CB8AC3E}">
        <p14:creationId xmlns:p14="http://schemas.microsoft.com/office/powerpoint/2010/main" val="41801999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latin typeface="+mn-lt"/>
              </a:rPr>
              <a:t>Are you bringing an unpermitted emission source onsite?</a:t>
            </a:r>
          </a:p>
          <a:p>
            <a:endParaRPr lang="en-US" sz="2200" dirty="0">
              <a:latin typeface="+mn-lt"/>
            </a:endParaRPr>
          </a:p>
          <a:p>
            <a:r>
              <a:rPr lang="en-US" sz="2200" dirty="0">
                <a:latin typeface="+mn-lt"/>
              </a:rPr>
              <a:t>This may include:</a:t>
            </a:r>
          </a:p>
          <a:p>
            <a:pPr lvl="1"/>
            <a:r>
              <a:rPr lang="en-US" sz="2200" dirty="0">
                <a:latin typeface="+mn-lt"/>
              </a:rPr>
              <a:t>Fuel burning equipment with a heat input of more than 25 million BTU/</a:t>
            </a:r>
            <a:r>
              <a:rPr lang="en-US" sz="2200" dirty="0" err="1">
                <a:latin typeface="+mn-lt"/>
              </a:rPr>
              <a:t>hr</a:t>
            </a:r>
            <a:r>
              <a:rPr lang="en-US" sz="2200" dirty="0">
                <a:latin typeface="+mn-lt"/>
              </a:rPr>
              <a:t> (6.25 billion </a:t>
            </a:r>
            <a:r>
              <a:rPr lang="en-US" sz="2200" dirty="0" err="1">
                <a:latin typeface="+mn-lt"/>
              </a:rPr>
              <a:t>gm-cal</a:t>
            </a:r>
            <a:r>
              <a:rPr lang="en-US" sz="2200" dirty="0">
                <a:latin typeface="+mn-lt"/>
              </a:rPr>
              <a:t>/</a:t>
            </a:r>
            <a:r>
              <a:rPr lang="en-US" sz="2200" dirty="0" err="1">
                <a:latin typeface="+mn-lt"/>
              </a:rPr>
              <a:t>hr</a:t>
            </a:r>
            <a:r>
              <a:rPr lang="en-US" sz="2200" dirty="0">
                <a:latin typeface="+mn-lt"/>
              </a:rPr>
              <a:t>)</a:t>
            </a:r>
          </a:p>
          <a:p>
            <a:pPr lvl="1"/>
            <a:r>
              <a:rPr lang="en-US" sz="2200" dirty="0">
                <a:latin typeface="+mn-lt"/>
              </a:rPr>
              <a:t>Gaseous fuel containing more than 10 million BTU/</a:t>
            </a:r>
            <a:r>
              <a:rPr lang="en-US" sz="2200" dirty="0" err="1">
                <a:latin typeface="+mn-lt"/>
              </a:rPr>
              <a:t>hr</a:t>
            </a:r>
            <a:r>
              <a:rPr lang="en-US" sz="2200" dirty="0">
                <a:latin typeface="+mn-lt"/>
              </a:rPr>
              <a:t> (2.5 billion </a:t>
            </a:r>
            <a:r>
              <a:rPr lang="en-US" sz="2200" dirty="0" err="1">
                <a:latin typeface="+mn-lt"/>
              </a:rPr>
              <a:t>gm-cal</a:t>
            </a:r>
            <a:r>
              <a:rPr lang="en-US" sz="2200" dirty="0">
                <a:latin typeface="+mn-lt"/>
              </a:rPr>
              <a:t>/</a:t>
            </a:r>
            <a:r>
              <a:rPr lang="en-US" sz="2200" dirty="0" err="1">
                <a:latin typeface="+mn-lt"/>
              </a:rPr>
              <a:t>hr</a:t>
            </a:r>
            <a:r>
              <a:rPr lang="en-US" sz="2200" dirty="0">
                <a:latin typeface="+mn-lt"/>
              </a:rPr>
              <a:t>)</a:t>
            </a:r>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35873819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solidFill>
                  <a:schemeClr val="bg1">
                    <a:lumMod val="50000"/>
                  </a:schemeClr>
                </a:solidFill>
                <a:latin typeface="+mn-lt"/>
              </a:rPr>
              <a:t>Are you bringing an unpermitted emission source onsite?</a:t>
            </a:r>
          </a:p>
          <a:p>
            <a:pPr marL="0" indent="0">
              <a:buNone/>
            </a:pPr>
            <a:endParaRPr lang="en-US" sz="2200" dirty="0">
              <a:latin typeface="+mn-lt"/>
            </a:endParaRPr>
          </a:p>
          <a:p>
            <a:r>
              <a:rPr lang="en-US" sz="2200" dirty="0">
                <a:latin typeface="+mn-lt"/>
              </a:rPr>
              <a:t>You will need to contact the WYDEQ for a waiver or temporary permit. Mobile internal combustion engines are exempt from this regulation.  </a:t>
            </a: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If you answered yes….</a:t>
            </a:r>
          </a:p>
        </p:txBody>
      </p:sp>
    </p:spTree>
    <p:extLst>
      <p:ext uri="{BB962C8B-B14F-4D97-AF65-F5344CB8AC3E}">
        <p14:creationId xmlns:p14="http://schemas.microsoft.com/office/powerpoint/2010/main" val="15798316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latin typeface="+mn-lt"/>
              </a:rPr>
              <a:t>Is your vehicle or equipment tracking dirt and dust?</a:t>
            </a: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24746639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solidFill>
                  <a:schemeClr val="bg1">
                    <a:lumMod val="50000"/>
                  </a:schemeClr>
                </a:solidFill>
                <a:latin typeface="+mn-lt"/>
              </a:rPr>
              <a:t>Is your vehicle or equipment tracking dirt and dust?</a:t>
            </a:r>
          </a:p>
          <a:p>
            <a:pPr marL="0" indent="0">
              <a:buNone/>
            </a:pPr>
            <a:endParaRPr lang="en-US" sz="2200" dirty="0">
              <a:solidFill>
                <a:schemeClr val="bg1">
                  <a:lumMod val="50000"/>
                </a:schemeClr>
              </a:solidFill>
              <a:latin typeface="+mn-lt"/>
            </a:endParaRPr>
          </a:p>
          <a:p>
            <a:r>
              <a:rPr lang="en-US" sz="2200" dirty="0">
                <a:latin typeface="+mn-lt"/>
              </a:rPr>
              <a:t>Discuss this with your On-Site Coordinator to minimize the spreading of dirt and dust around the plant site.  </a:t>
            </a:r>
          </a:p>
          <a:p>
            <a:pPr lvl="1"/>
            <a:r>
              <a:rPr lang="en-US" sz="2200" dirty="0">
                <a:latin typeface="+mn-lt"/>
              </a:rPr>
              <a:t>Can you take a different route?  </a:t>
            </a:r>
          </a:p>
          <a:p>
            <a:pPr lvl="1"/>
            <a:r>
              <a:rPr lang="en-US" sz="2200" dirty="0">
                <a:latin typeface="+mn-lt"/>
              </a:rPr>
              <a:t>Does your equipment need properly maintained?  </a:t>
            </a:r>
          </a:p>
          <a:p>
            <a:pPr lvl="1"/>
            <a:r>
              <a:rPr lang="en-US" sz="2200" dirty="0">
                <a:latin typeface="+mn-lt"/>
              </a:rPr>
              <a:t>Stay on asphalt as much as possible, stay off the limestone.  </a:t>
            </a:r>
          </a:p>
          <a:p>
            <a:endParaRPr lang="en-US" dirty="0"/>
          </a:p>
        </p:txBody>
      </p:sp>
      <p:sp>
        <p:nvSpPr>
          <p:cNvPr id="3" name="Title 2"/>
          <p:cNvSpPr>
            <a:spLocks noGrp="1"/>
          </p:cNvSpPr>
          <p:nvPr>
            <p:ph type="title"/>
          </p:nvPr>
        </p:nvSpPr>
        <p:spPr/>
        <p:txBody>
          <a:bodyPr>
            <a:normAutofit/>
          </a:bodyPr>
          <a:lstStyle/>
          <a:p>
            <a:r>
              <a:rPr lang="en-US" sz="3600" dirty="0">
                <a:latin typeface="+mn-lt"/>
              </a:rPr>
              <a:t>If the answer is yes….</a:t>
            </a:r>
          </a:p>
        </p:txBody>
      </p:sp>
    </p:spTree>
    <p:extLst>
      <p:ext uri="{BB962C8B-B14F-4D97-AF65-F5344CB8AC3E}">
        <p14:creationId xmlns:p14="http://schemas.microsoft.com/office/powerpoint/2010/main" val="16391840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latin typeface="+mn-lt"/>
              </a:rPr>
              <a:t>If you are driving to and from the ash landfill, use the below best management practices to minimize dust (air quality issue) and runoff into the storm water system.  </a:t>
            </a:r>
          </a:p>
          <a:p>
            <a:pPr lvl="1"/>
            <a:r>
              <a:rPr lang="en-US" sz="2200" dirty="0">
                <a:latin typeface="+mn-lt"/>
              </a:rPr>
              <a:t>Wash the equipment on a regular basis (not on the plant site).</a:t>
            </a:r>
          </a:p>
          <a:p>
            <a:pPr lvl="1"/>
            <a:r>
              <a:rPr lang="en-US" sz="2200" dirty="0">
                <a:latin typeface="+mn-lt"/>
              </a:rPr>
              <a:t>Keep to the same routes rather than tracking additional routes.</a:t>
            </a:r>
          </a:p>
          <a:p>
            <a:pPr lvl="1"/>
            <a:r>
              <a:rPr lang="en-US" sz="2200" dirty="0">
                <a:latin typeface="+mn-lt"/>
              </a:rPr>
              <a:t>Clean spilled materials off the roads.</a:t>
            </a:r>
          </a:p>
        </p:txBody>
      </p:sp>
      <p:sp>
        <p:nvSpPr>
          <p:cNvPr id="3" name="Title 2"/>
          <p:cNvSpPr>
            <a:spLocks noGrp="1"/>
          </p:cNvSpPr>
          <p:nvPr>
            <p:ph type="title"/>
          </p:nvPr>
        </p:nvSpPr>
        <p:spPr/>
        <p:txBody>
          <a:bodyPr>
            <a:normAutofit/>
          </a:bodyPr>
          <a:lstStyle/>
          <a:p>
            <a:pPr algn="ctr"/>
            <a:r>
              <a:rPr lang="en-US" sz="3600" dirty="0">
                <a:latin typeface="+mn-lt"/>
              </a:rPr>
              <a:t>Example</a:t>
            </a:r>
          </a:p>
        </p:txBody>
      </p:sp>
    </p:spTree>
    <p:extLst>
      <p:ext uri="{BB962C8B-B14F-4D97-AF65-F5344CB8AC3E}">
        <p14:creationId xmlns:p14="http://schemas.microsoft.com/office/powerpoint/2010/main" val="284850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49B3B9-E3A1-0701-6EBA-6AE5C80FA220}"/>
              </a:ext>
            </a:extLst>
          </p:cNvPr>
          <p:cNvSpPr>
            <a:spLocks noGrp="1"/>
          </p:cNvSpPr>
          <p:nvPr>
            <p:ph type="title"/>
          </p:nvPr>
        </p:nvSpPr>
        <p:spPr>
          <a:xfrm>
            <a:off x="838200" y="365125"/>
            <a:ext cx="10515600" cy="844243"/>
          </a:xfrm>
        </p:spPr>
        <p:txBody>
          <a:bodyPr>
            <a:normAutofit/>
          </a:bodyPr>
          <a:lstStyle/>
          <a:p>
            <a:r>
              <a:rPr lang="en-US" sz="3600" dirty="0">
                <a:latin typeface="+mn-lt"/>
              </a:rPr>
              <a:t>Use of Removable Media </a:t>
            </a:r>
          </a:p>
        </p:txBody>
      </p:sp>
      <p:sp>
        <p:nvSpPr>
          <p:cNvPr id="2" name="Vertical Text Placeholder 1">
            <a:extLst>
              <a:ext uri="{FF2B5EF4-FFF2-40B4-BE49-F238E27FC236}">
                <a16:creationId xmlns:a16="http://schemas.microsoft.com/office/drawing/2014/main" id="{568FEE0C-CD2A-530B-A1B7-9E5F709BB113}"/>
              </a:ext>
            </a:extLst>
          </p:cNvPr>
          <p:cNvSpPr>
            <a:spLocks noGrp="1"/>
          </p:cNvSpPr>
          <p:nvPr>
            <p:ph idx="1"/>
          </p:nvPr>
        </p:nvSpPr>
        <p:spPr>
          <a:xfrm>
            <a:off x="838200" y="1347019"/>
            <a:ext cx="10515600" cy="4829944"/>
          </a:xfrm>
        </p:spPr>
        <p:txBody>
          <a:bodyPr>
            <a:normAutofit/>
          </a:bodyPr>
          <a:lstStyle/>
          <a:p>
            <a:r>
              <a:rPr lang="en-US" sz="2200" dirty="0">
                <a:latin typeface="+mn-lt"/>
              </a:rPr>
              <a:t>Shall be discussed with plant E&amp;I techs prior to use.</a:t>
            </a:r>
          </a:p>
          <a:p>
            <a:r>
              <a:rPr lang="en-US" sz="2200" dirty="0">
                <a:latin typeface="+mn-lt"/>
              </a:rPr>
              <a:t>Shall be scanned by plant E&amp;I techs each time prior to connecting to any plant computers or control systems.</a:t>
            </a:r>
          </a:p>
        </p:txBody>
      </p:sp>
      <p:pic>
        <p:nvPicPr>
          <p:cNvPr id="1026" name="Picture 2">
            <a:extLst>
              <a:ext uri="{FF2B5EF4-FFF2-40B4-BE49-F238E27FC236}">
                <a16:creationId xmlns:a16="http://schemas.microsoft.com/office/drawing/2014/main" id="{AA0E8984-10B7-DD58-F12F-E896FBCA5A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07" t="4260"/>
          <a:stretch>
            <a:fillRect/>
          </a:stretch>
        </p:blipFill>
        <p:spPr bwMode="auto">
          <a:xfrm>
            <a:off x="3416710" y="2576049"/>
            <a:ext cx="5550310" cy="3813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25190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latin typeface="+mn-lt"/>
              </a:rPr>
              <a:t>Did you have any type of spill or leak? </a:t>
            </a:r>
          </a:p>
          <a:p>
            <a:r>
              <a:rPr lang="en-US" sz="2200" dirty="0">
                <a:latin typeface="+mn-lt"/>
              </a:rPr>
              <a:t>This includes very small amounts, less than a pint.  </a:t>
            </a: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16853069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solidFill>
                  <a:schemeClr val="bg1">
                    <a:lumMod val="50000"/>
                  </a:schemeClr>
                </a:solidFill>
                <a:latin typeface="+mn-lt"/>
              </a:rPr>
              <a:t>Did you have any type of spill or leak?  </a:t>
            </a:r>
          </a:p>
          <a:p>
            <a:r>
              <a:rPr lang="en-US" sz="2200" dirty="0">
                <a:solidFill>
                  <a:schemeClr val="bg1">
                    <a:lumMod val="50000"/>
                  </a:schemeClr>
                </a:solidFill>
                <a:latin typeface="+mn-lt"/>
              </a:rPr>
              <a:t>This includes very small amounts, less than a pint.</a:t>
            </a:r>
          </a:p>
          <a:p>
            <a:pPr marL="0" indent="0">
              <a:buNone/>
            </a:pPr>
            <a:r>
              <a:rPr lang="en-US" sz="2200" dirty="0">
                <a:solidFill>
                  <a:schemeClr val="bg1">
                    <a:lumMod val="65000"/>
                  </a:schemeClr>
                </a:solidFill>
                <a:latin typeface="+mn-lt"/>
              </a:rPr>
              <a:t>  </a:t>
            </a:r>
          </a:p>
          <a:p>
            <a:r>
              <a:rPr lang="en-US" sz="2200" dirty="0">
                <a:latin typeface="+mn-lt"/>
              </a:rPr>
              <a:t>All oil and chemical leaks or spills must be contained, cleaned up, reported, and disposed of immediately.  </a:t>
            </a:r>
          </a:p>
          <a:p>
            <a:r>
              <a:rPr lang="en-US" sz="2200" dirty="0">
                <a:latin typeface="+mn-lt"/>
              </a:rPr>
              <a:t>The spill forms are obtained from your On-Site Coordinator and must be returned immediately.    </a:t>
            </a:r>
          </a:p>
          <a:p>
            <a:endParaRPr lang="en-US" sz="2200" dirty="0">
              <a:latin typeface="+mn-lt"/>
            </a:endParaRPr>
          </a:p>
          <a:p>
            <a:endParaRPr lang="en-US" dirty="0"/>
          </a:p>
        </p:txBody>
      </p:sp>
      <p:sp>
        <p:nvSpPr>
          <p:cNvPr id="3" name="Title 2"/>
          <p:cNvSpPr>
            <a:spLocks noGrp="1"/>
          </p:cNvSpPr>
          <p:nvPr>
            <p:ph type="title"/>
          </p:nvPr>
        </p:nvSpPr>
        <p:spPr/>
        <p:txBody>
          <a:bodyPr>
            <a:normAutofit/>
          </a:bodyPr>
          <a:lstStyle/>
          <a:p>
            <a:r>
              <a:rPr lang="en-US" sz="3600" dirty="0">
                <a:latin typeface="+mn-lt"/>
              </a:rPr>
              <a:t>If the answer is yes….</a:t>
            </a:r>
          </a:p>
        </p:txBody>
      </p:sp>
    </p:spTree>
    <p:extLst>
      <p:ext uri="{BB962C8B-B14F-4D97-AF65-F5344CB8AC3E}">
        <p14:creationId xmlns:p14="http://schemas.microsoft.com/office/powerpoint/2010/main" val="27410832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latin typeface="+mn-lt"/>
              </a:rPr>
              <a:t>Oil from your vehicle.</a:t>
            </a:r>
          </a:p>
          <a:p>
            <a:r>
              <a:rPr lang="en-US" sz="2200" dirty="0">
                <a:latin typeface="+mn-lt"/>
              </a:rPr>
              <a:t>Process water from your work.</a:t>
            </a:r>
          </a:p>
          <a:p>
            <a:r>
              <a:rPr lang="en-US" sz="2200" dirty="0">
                <a:latin typeface="+mn-lt"/>
              </a:rPr>
              <a:t>Hydrated or pebble lime from offloading or moving it from one place to another.</a:t>
            </a:r>
          </a:p>
          <a:p>
            <a:r>
              <a:rPr lang="en-US" sz="2200" dirty="0">
                <a:latin typeface="+mn-lt"/>
              </a:rPr>
              <a:t>Chemicals used in your job.</a:t>
            </a:r>
          </a:p>
          <a:p>
            <a:endParaRPr lang="en-US" sz="1650" dirty="0">
              <a:latin typeface="Aptos" panose="020B0004020202020204" pitchFamily="34" charset="0"/>
            </a:endParaRPr>
          </a:p>
          <a:p>
            <a:endParaRPr lang="en-US" dirty="0"/>
          </a:p>
        </p:txBody>
      </p:sp>
      <p:sp>
        <p:nvSpPr>
          <p:cNvPr id="3" name="Title 2"/>
          <p:cNvSpPr>
            <a:spLocks noGrp="1"/>
          </p:cNvSpPr>
          <p:nvPr>
            <p:ph type="title"/>
          </p:nvPr>
        </p:nvSpPr>
        <p:spPr/>
        <p:txBody>
          <a:bodyPr>
            <a:normAutofit/>
          </a:bodyPr>
          <a:lstStyle/>
          <a:p>
            <a:pPr algn="ctr"/>
            <a:r>
              <a:rPr lang="en-US" sz="3600" dirty="0">
                <a:latin typeface="+mn-lt"/>
              </a:rPr>
              <a:t>Examples</a:t>
            </a:r>
          </a:p>
        </p:txBody>
      </p:sp>
    </p:spTree>
    <p:extLst>
      <p:ext uri="{BB962C8B-B14F-4D97-AF65-F5344CB8AC3E}">
        <p14:creationId xmlns:p14="http://schemas.microsoft.com/office/powerpoint/2010/main" val="15893570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200" dirty="0">
                <a:latin typeface="+mn-lt"/>
              </a:rPr>
              <a:t>Use spill prevention equipment such as pigs and pads found in the warehouse.</a:t>
            </a:r>
          </a:p>
          <a:p>
            <a:r>
              <a:rPr lang="en-US" sz="2200" dirty="0">
                <a:latin typeface="+mn-lt"/>
              </a:rPr>
              <a:t>Use storm drain covers found in the warehouse.</a:t>
            </a:r>
          </a:p>
          <a:p>
            <a:r>
              <a:rPr lang="en-US" sz="2200" dirty="0">
                <a:latin typeface="+mn-lt"/>
              </a:rPr>
              <a:t>Do proper preventative maintenance on your equipment.</a:t>
            </a:r>
          </a:p>
          <a:p>
            <a:pPr marL="0" indent="0">
              <a:buNone/>
            </a:pPr>
            <a:endParaRPr lang="en-US" dirty="0"/>
          </a:p>
        </p:txBody>
      </p:sp>
      <p:sp>
        <p:nvSpPr>
          <p:cNvPr id="2" name="Title 1"/>
          <p:cNvSpPr>
            <a:spLocks noGrp="1"/>
          </p:cNvSpPr>
          <p:nvPr>
            <p:ph type="title"/>
          </p:nvPr>
        </p:nvSpPr>
        <p:spPr/>
        <p:txBody>
          <a:bodyPr>
            <a:normAutofit/>
          </a:bodyPr>
          <a:lstStyle/>
          <a:p>
            <a:pPr algn="ctr"/>
            <a:r>
              <a:rPr lang="en-US" sz="3600" dirty="0">
                <a:latin typeface="+mn-lt"/>
              </a:rPr>
              <a:t>Spill Prevention</a:t>
            </a:r>
          </a:p>
        </p:txBody>
      </p:sp>
    </p:spTree>
    <p:extLst>
      <p:ext uri="{BB962C8B-B14F-4D97-AF65-F5344CB8AC3E}">
        <p14:creationId xmlns:p14="http://schemas.microsoft.com/office/powerpoint/2010/main" val="41639528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200" dirty="0">
                <a:latin typeface="+mn-lt"/>
              </a:rPr>
              <a:t>Use appropriate media to clean the spill. </a:t>
            </a:r>
          </a:p>
          <a:p>
            <a:r>
              <a:rPr lang="en-US" sz="2200" dirty="0">
                <a:latin typeface="+mn-lt"/>
              </a:rPr>
              <a:t>Hydrated lime can be used for acid spills.</a:t>
            </a:r>
          </a:p>
          <a:p>
            <a:r>
              <a:rPr lang="en-US" sz="2200" dirty="0">
                <a:latin typeface="+mn-lt"/>
              </a:rPr>
              <a:t>Dirt or dual </a:t>
            </a:r>
            <a:r>
              <a:rPr lang="en-US" sz="2200" dirty="0" err="1">
                <a:latin typeface="+mn-lt"/>
              </a:rPr>
              <a:t>zorb</a:t>
            </a:r>
            <a:r>
              <a:rPr lang="en-US" sz="2200" dirty="0">
                <a:latin typeface="+mn-lt"/>
              </a:rPr>
              <a:t>  (absorbent) for outdoor spills. </a:t>
            </a:r>
          </a:p>
          <a:p>
            <a:r>
              <a:rPr lang="en-US" sz="2200" dirty="0">
                <a:latin typeface="+mn-lt"/>
              </a:rPr>
              <a:t>Call the Vacuum Truck.</a:t>
            </a:r>
          </a:p>
          <a:p>
            <a:r>
              <a:rPr lang="en-US" sz="2200" dirty="0">
                <a:latin typeface="+mn-lt"/>
              </a:rPr>
              <a:t>Dispose of the spill and clean up material immediately.</a:t>
            </a:r>
          </a:p>
          <a:p>
            <a:r>
              <a:rPr lang="en-US" sz="2200" dirty="0">
                <a:latin typeface="+mn-lt"/>
              </a:rPr>
              <a:t>Spill Report.</a:t>
            </a:r>
          </a:p>
        </p:txBody>
      </p:sp>
      <p:sp>
        <p:nvSpPr>
          <p:cNvPr id="2" name="Title 1"/>
          <p:cNvSpPr>
            <a:spLocks noGrp="1"/>
          </p:cNvSpPr>
          <p:nvPr>
            <p:ph type="title"/>
          </p:nvPr>
        </p:nvSpPr>
        <p:spPr/>
        <p:txBody>
          <a:bodyPr>
            <a:normAutofit/>
          </a:bodyPr>
          <a:lstStyle/>
          <a:p>
            <a:pPr algn="ctr"/>
            <a:r>
              <a:rPr lang="en-US" sz="3600" dirty="0">
                <a:latin typeface="+mn-lt"/>
              </a:rPr>
              <a:t>Spill Clean Up</a:t>
            </a:r>
          </a:p>
        </p:txBody>
      </p:sp>
    </p:spTree>
    <p:extLst>
      <p:ext uri="{BB962C8B-B14F-4D97-AF65-F5344CB8AC3E}">
        <p14:creationId xmlns:p14="http://schemas.microsoft.com/office/powerpoint/2010/main" val="28562415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latin typeface="+mn-lt"/>
              </a:rPr>
              <a:t>Are you going to have a 55-gallon drum of oil (gas, diesel, etc..) onsite? </a:t>
            </a: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5006634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solidFill>
                  <a:schemeClr val="bg1">
                    <a:lumMod val="50000"/>
                  </a:schemeClr>
                </a:solidFill>
                <a:latin typeface="+mn-lt"/>
              </a:rPr>
              <a:t>Are you going to have a 55-gallon drum of oil containing material onsite? </a:t>
            </a:r>
          </a:p>
          <a:p>
            <a:endParaRPr lang="en-US" sz="2200" dirty="0">
              <a:solidFill>
                <a:schemeClr val="bg1">
                  <a:lumMod val="50000"/>
                </a:schemeClr>
              </a:solidFill>
              <a:latin typeface="+mn-lt"/>
            </a:endParaRPr>
          </a:p>
          <a:p>
            <a:r>
              <a:rPr lang="en-US" sz="2200" dirty="0">
                <a:latin typeface="+mn-lt"/>
              </a:rPr>
              <a:t>If so, additional SPCC rules apply, and you must get with your On-Site Coordinator to discuss compliance.  </a:t>
            </a:r>
          </a:p>
          <a:p>
            <a:r>
              <a:rPr lang="en-US" sz="2200" dirty="0">
                <a:latin typeface="+mn-lt"/>
              </a:rPr>
              <a:t>The drum does not have to be full to be subject to regulation. </a:t>
            </a:r>
          </a:p>
          <a:p>
            <a:endParaRPr lang="en-US" sz="2200" dirty="0">
              <a:latin typeface="+mn-lt"/>
            </a:endParaRPr>
          </a:p>
          <a:p>
            <a:endParaRPr lang="en-US" dirty="0"/>
          </a:p>
        </p:txBody>
      </p:sp>
      <p:sp>
        <p:nvSpPr>
          <p:cNvPr id="3" name="Title 2"/>
          <p:cNvSpPr>
            <a:spLocks noGrp="1"/>
          </p:cNvSpPr>
          <p:nvPr>
            <p:ph type="title"/>
          </p:nvPr>
        </p:nvSpPr>
        <p:spPr/>
        <p:txBody>
          <a:bodyPr>
            <a:normAutofit/>
          </a:bodyPr>
          <a:lstStyle/>
          <a:p>
            <a:r>
              <a:rPr lang="en-US" sz="3600" dirty="0">
                <a:latin typeface="+mn-lt"/>
              </a:rPr>
              <a:t>If the answer is yes….</a:t>
            </a:r>
          </a:p>
        </p:txBody>
      </p:sp>
    </p:spTree>
    <p:extLst>
      <p:ext uri="{BB962C8B-B14F-4D97-AF65-F5344CB8AC3E}">
        <p14:creationId xmlns:p14="http://schemas.microsoft.com/office/powerpoint/2010/main" val="5125807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latin typeface="+mn-lt"/>
              </a:rPr>
              <a:t>Do you need water to perform your job?</a:t>
            </a: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19376264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solidFill>
                  <a:schemeClr val="bg1">
                    <a:lumMod val="50000"/>
                  </a:schemeClr>
                </a:solidFill>
                <a:latin typeface="+mn-lt"/>
              </a:rPr>
              <a:t>Do you need water to perform your job?</a:t>
            </a:r>
          </a:p>
          <a:p>
            <a:pPr marL="0" indent="0">
              <a:buNone/>
            </a:pPr>
            <a:endParaRPr lang="en-US" sz="2200" dirty="0">
              <a:solidFill>
                <a:schemeClr val="bg1">
                  <a:lumMod val="65000"/>
                </a:schemeClr>
              </a:solidFill>
              <a:latin typeface="+mn-lt"/>
            </a:endParaRPr>
          </a:p>
          <a:p>
            <a:r>
              <a:rPr lang="en-US" sz="2200" dirty="0">
                <a:latin typeface="+mn-lt"/>
              </a:rPr>
              <a:t>Do not use water from the Waste Water Pond.  You may not use process water if it can get in a storm drain.  </a:t>
            </a:r>
          </a:p>
          <a:p>
            <a:r>
              <a:rPr lang="en-US" sz="2200" dirty="0">
                <a:latin typeface="+mn-lt"/>
              </a:rPr>
              <a:t>If you add any type of detergent, chemical, or process to any water onsite, it cannot go into a storm drain.  </a:t>
            </a:r>
          </a:p>
          <a:p>
            <a:r>
              <a:rPr lang="en-US" sz="2200" dirty="0">
                <a:latin typeface="+mn-lt"/>
              </a:rPr>
              <a:t>Discuss this with your On-Site Coordinator.  </a:t>
            </a:r>
          </a:p>
          <a:p>
            <a:endParaRPr lang="en-US" dirty="0"/>
          </a:p>
        </p:txBody>
      </p:sp>
      <p:sp>
        <p:nvSpPr>
          <p:cNvPr id="3" name="Title 2"/>
          <p:cNvSpPr>
            <a:spLocks noGrp="1"/>
          </p:cNvSpPr>
          <p:nvPr>
            <p:ph type="title"/>
          </p:nvPr>
        </p:nvSpPr>
        <p:spPr/>
        <p:txBody>
          <a:bodyPr>
            <a:normAutofit/>
          </a:bodyPr>
          <a:lstStyle/>
          <a:p>
            <a:r>
              <a:rPr lang="en-US" sz="3600" dirty="0">
                <a:latin typeface="+mn-lt"/>
              </a:rPr>
              <a:t>If the answer is yes….</a:t>
            </a:r>
          </a:p>
        </p:txBody>
      </p:sp>
    </p:spTree>
    <p:extLst>
      <p:ext uri="{BB962C8B-B14F-4D97-AF65-F5344CB8AC3E}">
        <p14:creationId xmlns:p14="http://schemas.microsoft.com/office/powerpoint/2010/main" val="287089545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latin typeface="+mn-lt"/>
              </a:rPr>
              <a:t>Water for dust control.</a:t>
            </a:r>
          </a:p>
          <a:p>
            <a:r>
              <a:rPr lang="en-US" sz="2200" dirty="0">
                <a:latin typeface="+mn-lt"/>
              </a:rPr>
              <a:t>Water for work.</a:t>
            </a:r>
          </a:p>
          <a:p>
            <a:r>
              <a:rPr lang="en-US" sz="2200" dirty="0">
                <a:latin typeface="+mn-lt"/>
              </a:rPr>
              <a:t>Water for washing.</a:t>
            </a:r>
          </a:p>
          <a:p>
            <a:pPr marL="0" indent="0">
              <a:buNone/>
            </a:pPr>
            <a:endParaRPr lang="en-US" dirty="0"/>
          </a:p>
          <a:p>
            <a:endParaRPr lang="en-US" dirty="0"/>
          </a:p>
        </p:txBody>
      </p:sp>
      <p:sp>
        <p:nvSpPr>
          <p:cNvPr id="3" name="Title 2"/>
          <p:cNvSpPr>
            <a:spLocks noGrp="1"/>
          </p:cNvSpPr>
          <p:nvPr>
            <p:ph type="title"/>
          </p:nvPr>
        </p:nvSpPr>
        <p:spPr/>
        <p:txBody>
          <a:bodyPr>
            <a:normAutofit/>
          </a:bodyPr>
          <a:lstStyle/>
          <a:p>
            <a:pPr algn="ctr"/>
            <a:r>
              <a:rPr lang="en-US" sz="3600" dirty="0">
                <a:latin typeface="+mn-lt"/>
              </a:rPr>
              <a:t>Examples</a:t>
            </a:r>
          </a:p>
        </p:txBody>
      </p:sp>
    </p:spTree>
    <p:extLst>
      <p:ext uri="{BB962C8B-B14F-4D97-AF65-F5344CB8AC3E}">
        <p14:creationId xmlns:p14="http://schemas.microsoft.com/office/powerpoint/2010/main" val="90909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D3F6541-0DAA-E975-B5D7-E1031A7136DA}"/>
              </a:ext>
            </a:extLst>
          </p:cNvPr>
          <p:cNvSpPr>
            <a:spLocks noGrp="1"/>
          </p:cNvSpPr>
          <p:nvPr>
            <p:ph idx="1"/>
          </p:nvPr>
        </p:nvSpPr>
        <p:spPr>
          <a:xfrm>
            <a:off x="335280" y="1051560"/>
            <a:ext cx="11301983" cy="5471160"/>
          </a:xfrm>
        </p:spPr>
        <p:txBody>
          <a:bodyPr>
            <a:normAutofit/>
          </a:bodyPr>
          <a:lstStyle/>
          <a:p>
            <a:pPr fontAlgn="base">
              <a:lnSpc>
                <a:spcPct val="120000"/>
              </a:lnSpc>
              <a:spcBef>
                <a:spcPts val="0"/>
              </a:spcBef>
            </a:pPr>
            <a:r>
              <a:rPr lang="en-US" sz="2200" b="1" dirty="0">
                <a:solidFill>
                  <a:srgbClr val="632523"/>
                </a:solidFill>
                <a:latin typeface="+mn-lt"/>
              </a:rPr>
              <a:t>Lit cigarettes and the use of e-cigs or vaping of any kind is </a:t>
            </a:r>
            <a:r>
              <a:rPr lang="en-US" sz="2200" b="1" dirty="0">
                <a:solidFill>
                  <a:srgbClr val="FF0000"/>
                </a:solidFill>
                <a:latin typeface="+mn-lt"/>
              </a:rPr>
              <a:t>NOT PERMITTED </a:t>
            </a:r>
            <a:r>
              <a:rPr lang="en-US" sz="2200" b="1" dirty="0">
                <a:solidFill>
                  <a:srgbClr val="632523"/>
                </a:solidFill>
                <a:latin typeface="+mn-lt"/>
              </a:rPr>
              <a:t>in: </a:t>
            </a:r>
            <a:r>
              <a:rPr lang="en-US" sz="2200" dirty="0">
                <a:solidFill>
                  <a:srgbClr val="000000"/>
                </a:solidFill>
                <a:latin typeface="+mn-lt"/>
              </a:rPr>
              <a:t>​</a:t>
            </a:r>
          </a:p>
          <a:p>
            <a:pPr lvl="1" fontAlgn="base">
              <a:lnSpc>
                <a:spcPct val="120000"/>
              </a:lnSpc>
              <a:spcBef>
                <a:spcPts val="0"/>
              </a:spcBef>
            </a:pPr>
            <a:r>
              <a:rPr lang="en-US" sz="1900" b="1" dirty="0">
                <a:solidFill>
                  <a:srgbClr val="000000"/>
                </a:solidFill>
                <a:latin typeface="+mn-lt"/>
              </a:rPr>
              <a:t>Any indoor area !​</a:t>
            </a:r>
          </a:p>
          <a:p>
            <a:pPr lvl="1" fontAlgn="base">
              <a:lnSpc>
                <a:spcPct val="120000"/>
              </a:lnSpc>
              <a:spcBef>
                <a:spcPts val="0"/>
              </a:spcBef>
            </a:pPr>
            <a:r>
              <a:rPr lang="en-US" sz="1900" dirty="0">
                <a:solidFill>
                  <a:srgbClr val="000000"/>
                </a:solidFill>
                <a:latin typeface="+mn-lt"/>
              </a:rPr>
              <a:t>Smoking is prohibited on all roofs and roof structures. ​</a:t>
            </a:r>
          </a:p>
          <a:p>
            <a:pPr lvl="1" fontAlgn="base">
              <a:lnSpc>
                <a:spcPct val="120000"/>
              </a:lnSpc>
              <a:spcBef>
                <a:spcPts val="0"/>
              </a:spcBef>
            </a:pPr>
            <a:r>
              <a:rPr lang="en-US" sz="1900" dirty="0">
                <a:solidFill>
                  <a:srgbClr val="000000"/>
                </a:solidFill>
                <a:latin typeface="+mn-lt"/>
              </a:rPr>
              <a:t>DFS vehicles and mobile equipment​</a:t>
            </a:r>
          </a:p>
          <a:p>
            <a:pPr lvl="1" fontAlgn="base">
              <a:lnSpc>
                <a:spcPct val="120000"/>
              </a:lnSpc>
              <a:spcBef>
                <a:spcPts val="0"/>
              </a:spcBef>
            </a:pPr>
            <a:r>
              <a:rPr lang="en-US" sz="1900" dirty="0">
                <a:solidFill>
                  <a:srgbClr val="000000"/>
                </a:solidFill>
                <a:latin typeface="+mn-lt"/>
              </a:rPr>
              <a:t>Outdoors within 35 feet of flammable, combustible materials, or explosive materials which includes, but is not limited to the following: ​</a:t>
            </a:r>
          </a:p>
          <a:p>
            <a:pPr lvl="2" fontAlgn="base">
              <a:lnSpc>
                <a:spcPct val="120000"/>
              </a:lnSpc>
              <a:spcBef>
                <a:spcPts val="0"/>
              </a:spcBef>
            </a:pPr>
            <a:r>
              <a:rPr lang="en-US" sz="1700" dirty="0">
                <a:solidFill>
                  <a:srgbClr val="000000"/>
                </a:solidFill>
                <a:latin typeface="+mn-lt"/>
              </a:rPr>
              <a:t>Gasoline, diesel, propane and flammable gas storage areas or systems ​</a:t>
            </a:r>
          </a:p>
          <a:p>
            <a:pPr lvl="2" fontAlgn="base">
              <a:lnSpc>
                <a:spcPct val="120000"/>
              </a:lnSpc>
              <a:spcBef>
                <a:spcPts val="0"/>
              </a:spcBef>
            </a:pPr>
            <a:r>
              <a:rPr lang="en-US" sz="1700" dirty="0">
                <a:solidFill>
                  <a:srgbClr val="000000"/>
                </a:solidFill>
                <a:latin typeface="+mn-lt"/>
              </a:rPr>
              <a:t>Hydrogen storage ​</a:t>
            </a:r>
          </a:p>
          <a:p>
            <a:pPr lvl="2" fontAlgn="base">
              <a:lnSpc>
                <a:spcPct val="120000"/>
              </a:lnSpc>
              <a:spcBef>
                <a:spcPts val="0"/>
              </a:spcBef>
            </a:pPr>
            <a:r>
              <a:rPr lang="en-US" sz="1700" dirty="0">
                <a:solidFill>
                  <a:srgbClr val="000000"/>
                </a:solidFill>
                <a:latin typeface="+mn-lt"/>
              </a:rPr>
              <a:t>Sewage treatment </a:t>
            </a:r>
          </a:p>
          <a:p>
            <a:pPr lvl="2" fontAlgn="base">
              <a:lnSpc>
                <a:spcPct val="120000"/>
              </a:lnSpc>
              <a:spcBef>
                <a:spcPts val="0"/>
              </a:spcBef>
            </a:pPr>
            <a:r>
              <a:rPr lang="en-US" sz="1700" dirty="0">
                <a:solidFill>
                  <a:srgbClr val="000000"/>
                </a:solidFill>
                <a:latin typeface="+mn-lt"/>
              </a:rPr>
              <a:t>Coal handling </a:t>
            </a:r>
          </a:p>
          <a:p>
            <a:pPr lvl="2" fontAlgn="base">
              <a:lnSpc>
                <a:spcPct val="120000"/>
              </a:lnSpc>
              <a:spcBef>
                <a:spcPts val="0"/>
              </a:spcBef>
            </a:pPr>
            <a:r>
              <a:rPr lang="en-US" sz="1700" dirty="0">
                <a:solidFill>
                  <a:srgbClr val="000000"/>
                </a:solidFill>
                <a:latin typeface="+mn-lt"/>
              </a:rPr>
              <a:t>Ammonia Storage</a:t>
            </a:r>
          </a:p>
          <a:p>
            <a:pPr lvl="2" fontAlgn="base">
              <a:lnSpc>
                <a:spcPct val="120000"/>
              </a:lnSpc>
              <a:spcBef>
                <a:spcPts val="0"/>
              </a:spcBef>
            </a:pPr>
            <a:r>
              <a:rPr lang="en-US" sz="1700" dirty="0">
                <a:solidFill>
                  <a:srgbClr val="000000"/>
                </a:solidFill>
                <a:latin typeface="+mn-lt"/>
              </a:rPr>
              <a:t>Any other sign posted area(s) </a:t>
            </a:r>
            <a:r>
              <a:rPr lang="en-US" sz="2200" dirty="0">
                <a:solidFill>
                  <a:srgbClr val="000000"/>
                </a:solidFill>
                <a:latin typeface="+mn-lt"/>
              </a:rPr>
              <a:t>​</a:t>
            </a:r>
          </a:p>
          <a:p>
            <a:pPr lvl="1" fontAlgn="base">
              <a:lnSpc>
                <a:spcPct val="120000"/>
              </a:lnSpc>
              <a:spcBef>
                <a:spcPts val="0"/>
              </a:spcBef>
            </a:pPr>
            <a:r>
              <a:rPr lang="en-US" sz="2200" dirty="0">
                <a:solidFill>
                  <a:srgbClr val="000000"/>
                </a:solidFill>
                <a:latin typeface="+mn-lt"/>
              </a:rPr>
              <a:t>In any porta-potty stalls or trailers. ​</a:t>
            </a:r>
          </a:p>
          <a:p>
            <a:pPr lvl="1" fontAlgn="base">
              <a:lnSpc>
                <a:spcPct val="120000"/>
              </a:lnSpc>
              <a:spcBef>
                <a:spcPts val="0"/>
              </a:spcBef>
            </a:pPr>
            <a:r>
              <a:rPr lang="en-US" sz="2200" dirty="0">
                <a:solidFill>
                  <a:srgbClr val="000000"/>
                </a:solidFill>
                <a:latin typeface="+mn-lt"/>
              </a:rPr>
              <a:t>Do not put paper or trash in cigarette butt cans.​</a:t>
            </a:r>
          </a:p>
          <a:p>
            <a:endParaRPr lang="en-US" sz="1650" dirty="0">
              <a:latin typeface="Aptos" panose="020B0004020202020204" pitchFamily="34" charset="0"/>
            </a:endParaRPr>
          </a:p>
        </p:txBody>
      </p:sp>
      <p:sp>
        <p:nvSpPr>
          <p:cNvPr id="4" name="Title 3">
            <a:extLst>
              <a:ext uri="{FF2B5EF4-FFF2-40B4-BE49-F238E27FC236}">
                <a16:creationId xmlns:a16="http://schemas.microsoft.com/office/drawing/2014/main" id="{79E88099-7F9F-F7D0-CEB4-A85C2421ACBC}"/>
              </a:ext>
            </a:extLst>
          </p:cNvPr>
          <p:cNvSpPr>
            <a:spLocks noGrp="1"/>
          </p:cNvSpPr>
          <p:nvPr>
            <p:ph type="title"/>
          </p:nvPr>
        </p:nvSpPr>
        <p:spPr>
          <a:xfrm>
            <a:off x="838200" y="365125"/>
            <a:ext cx="10515600" cy="686435"/>
          </a:xfrm>
        </p:spPr>
        <p:txBody>
          <a:bodyPr>
            <a:normAutofit/>
          </a:bodyPr>
          <a:lstStyle/>
          <a:p>
            <a:r>
              <a:rPr lang="en-US" sz="3600" dirty="0">
                <a:latin typeface="+mn-lt"/>
              </a:rPr>
              <a:t>Smoking</a:t>
            </a:r>
          </a:p>
        </p:txBody>
      </p:sp>
    </p:spTree>
    <p:extLst>
      <p:ext uri="{BB962C8B-B14F-4D97-AF65-F5344CB8AC3E}">
        <p14:creationId xmlns:p14="http://schemas.microsoft.com/office/powerpoint/2010/main" val="12306212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latin typeface="+mn-lt"/>
              </a:rPr>
              <a:t>Do all of your hazardous substances have a lid and a label?</a:t>
            </a:r>
          </a:p>
          <a:p>
            <a:endParaRPr lang="en-US" sz="2200" dirty="0">
              <a:latin typeface="+mn-lt"/>
            </a:endParaRPr>
          </a:p>
          <a:p>
            <a:r>
              <a:rPr lang="en-US" sz="2200" dirty="0">
                <a:latin typeface="+mn-lt"/>
              </a:rPr>
              <a:t>What else does the hazardous substance need?</a:t>
            </a: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5294408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solidFill>
                  <a:schemeClr val="bg1">
                    <a:lumMod val="50000"/>
                  </a:schemeClr>
                </a:solidFill>
                <a:latin typeface="+mn-lt"/>
              </a:rPr>
              <a:t>Do all of your hazardous substances have a lid and a label?</a:t>
            </a:r>
          </a:p>
          <a:p>
            <a:pPr lvl="1"/>
            <a:r>
              <a:rPr lang="en-US" sz="1800" dirty="0">
                <a:latin typeface="+mn-lt"/>
              </a:rPr>
              <a:t>Find a lid and a label. </a:t>
            </a:r>
          </a:p>
          <a:p>
            <a:endParaRPr lang="en-US" sz="2200" dirty="0">
              <a:latin typeface="+mn-lt"/>
            </a:endParaRPr>
          </a:p>
          <a:p>
            <a:r>
              <a:rPr lang="en-US" sz="2200" dirty="0">
                <a:solidFill>
                  <a:schemeClr val="bg1">
                    <a:lumMod val="50000"/>
                  </a:schemeClr>
                </a:solidFill>
                <a:latin typeface="+mn-lt"/>
              </a:rPr>
              <a:t>What else does the hazardous substance need?</a:t>
            </a:r>
          </a:p>
          <a:p>
            <a:pPr lvl="1"/>
            <a:r>
              <a:rPr lang="en-US" sz="1800" dirty="0">
                <a:latin typeface="+mn-lt"/>
              </a:rPr>
              <a:t>Safety Data Sheet, SDS</a:t>
            </a:r>
          </a:p>
          <a:p>
            <a:endParaRPr lang="en-US" dirty="0"/>
          </a:p>
        </p:txBody>
      </p:sp>
      <p:sp>
        <p:nvSpPr>
          <p:cNvPr id="3" name="Title 2"/>
          <p:cNvSpPr>
            <a:spLocks noGrp="1"/>
          </p:cNvSpPr>
          <p:nvPr>
            <p:ph type="title"/>
          </p:nvPr>
        </p:nvSpPr>
        <p:spPr/>
        <p:txBody>
          <a:bodyPr>
            <a:normAutofit/>
          </a:bodyPr>
          <a:lstStyle/>
          <a:p>
            <a:r>
              <a:rPr lang="en-US" sz="3600" dirty="0">
                <a:latin typeface="+mn-lt"/>
              </a:rPr>
              <a:t>If the answer is no….</a:t>
            </a:r>
          </a:p>
        </p:txBody>
      </p:sp>
    </p:spTree>
    <p:extLst>
      <p:ext uri="{BB962C8B-B14F-4D97-AF65-F5344CB8AC3E}">
        <p14:creationId xmlns:p14="http://schemas.microsoft.com/office/powerpoint/2010/main" val="171743199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latin typeface="+mn-lt"/>
              </a:rPr>
              <a:t>Did you throw batteries, light bulbs (broken or whole), hazardous substances, or household waste in a DFS trash receptacle?  </a:t>
            </a: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24970808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solidFill>
                  <a:schemeClr val="bg1">
                    <a:lumMod val="50000"/>
                  </a:schemeClr>
                </a:solidFill>
                <a:latin typeface="+mn-lt"/>
              </a:rPr>
              <a:t>Did you throw a batteries, light bulbs (broken or whole), hazardous substances, or household waste in a DFS trash receptacle?</a:t>
            </a:r>
          </a:p>
          <a:p>
            <a:pPr marL="0" indent="0">
              <a:buNone/>
            </a:pPr>
            <a:r>
              <a:rPr lang="en-US" sz="2200" dirty="0">
                <a:solidFill>
                  <a:schemeClr val="bg1">
                    <a:lumMod val="65000"/>
                  </a:schemeClr>
                </a:solidFill>
                <a:latin typeface="+mn-lt"/>
              </a:rPr>
              <a:t>  </a:t>
            </a:r>
          </a:p>
          <a:p>
            <a:r>
              <a:rPr lang="en-US" sz="2200" dirty="0">
                <a:latin typeface="+mn-lt"/>
              </a:rPr>
              <a:t>Remove it from the trash receptacle and take it with you when you leave site. If it belongs to DFS ask your On-Site Coordinator for the proper disposal.</a:t>
            </a:r>
          </a:p>
        </p:txBody>
      </p:sp>
      <p:sp>
        <p:nvSpPr>
          <p:cNvPr id="3" name="Title 2"/>
          <p:cNvSpPr>
            <a:spLocks noGrp="1"/>
          </p:cNvSpPr>
          <p:nvPr>
            <p:ph type="title"/>
          </p:nvPr>
        </p:nvSpPr>
        <p:spPr/>
        <p:txBody>
          <a:bodyPr>
            <a:normAutofit/>
          </a:bodyPr>
          <a:lstStyle/>
          <a:p>
            <a:r>
              <a:rPr lang="en-US" sz="3600" dirty="0">
                <a:latin typeface="+mn-lt"/>
              </a:rPr>
              <a:t>If the answer is yes….</a:t>
            </a:r>
          </a:p>
        </p:txBody>
      </p:sp>
    </p:spTree>
    <p:extLst>
      <p:ext uri="{BB962C8B-B14F-4D97-AF65-F5344CB8AC3E}">
        <p14:creationId xmlns:p14="http://schemas.microsoft.com/office/powerpoint/2010/main" val="30035205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latin typeface="+mn-lt"/>
              </a:rPr>
              <a:t>Are you planning to wash any equipment or vehicles onsite?</a:t>
            </a:r>
          </a:p>
          <a:p>
            <a:pPr marL="0" indent="0">
              <a:buNone/>
            </a:pPr>
            <a:endParaRPr lang="en-US" sz="1650" dirty="0">
              <a:latin typeface="Aptos" panose="020B0004020202020204" pitchFamily="34" charset="0"/>
            </a:endParaRP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42218231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solidFill>
                  <a:schemeClr val="bg1">
                    <a:lumMod val="65000"/>
                  </a:schemeClr>
                </a:solidFill>
                <a:latin typeface="+mn-lt"/>
              </a:rPr>
              <a:t>Are you planning to wash any equipment or perform  onsite?</a:t>
            </a:r>
          </a:p>
          <a:p>
            <a:pPr marL="0" indent="0">
              <a:buNone/>
            </a:pPr>
            <a:endParaRPr lang="en-US" sz="2200" dirty="0">
              <a:solidFill>
                <a:schemeClr val="bg1">
                  <a:lumMod val="65000"/>
                </a:schemeClr>
              </a:solidFill>
              <a:latin typeface="+mn-lt"/>
            </a:endParaRPr>
          </a:p>
          <a:p>
            <a:r>
              <a:rPr lang="en-US" sz="2200" dirty="0">
                <a:latin typeface="+mn-lt"/>
              </a:rPr>
              <a:t>This is prohibited, so cease work, and take equipment off the property to wash unless you can wash it indoors with permission from your On-Site Coordinator.</a:t>
            </a: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If the answer is yes….</a:t>
            </a:r>
          </a:p>
        </p:txBody>
      </p:sp>
    </p:spTree>
    <p:extLst>
      <p:ext uri="{BB962C8B-B14F-4D97-AF65-F5344CB8AC3E}">
        <p14:creationId xmlns:p14="http://schemas.microsoft.com/office/powerpoint/2010/main" val="252966924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latin typeface="+mn-lt"/>
              </a:rPr>
              <a:t>Are you doing vehicle maintenance onsite?</a:t>
            </a:r>
          </a:p>
          <a:p>
            <a:pPr marL="0" indent="0">
              <a:buNone/>
            </a:pPr>
            <a:endParaRPr lang="en-US" sz="2200" dirty="0">
              <a:latin typeface="+mn-lt"/>
            </a:endParaRP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4597813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solidFill>
                  <a:schemeClr val="bg1">
                    <a:lumMod val="65000"/>
                  </a:schemeClr>
                </a:solidFill>
                <a:latin typeface="+mn-lt"/>
              </a:rPr>
              <a:t>Are you doing vehicle maintenance onsite?</a:t>
            </a:r>
          </a:p>
          <a:p>
            <a:pPr marL="0" indent="0">
              <a:buNone/>
            </a:pPr>
            <a:endParaRPr lang="en-US" sz="2200" dirty="0">
              <a:latin typeface="+mn-lt"/>
            </a:endParaRPr>
          </a:p>
          <a:p>
            <a:r>
              <a:rPr lang="en-US" sz="2200" dirty="0">
                <a:latin typeface="+mn-lt"/>
              </a:rPr>
              <a:t>Vehicle maintenance should be taken offsite to complete.  Otherwise, it must be done indoors.  </a:t>
            </a:r>
          </a:p>
          <a:p>
            <a:r>
              <a:rPr lang="en-US" sz="2200" dirty="0">
                <a:latin typeface="+mn-lt"/>
              </a:rPr>
              <a:t>In outdoor maintenance emergencies, cover the drains, and use spill prevention before beginning the work.  </a:t>
            </a:r>
          </a:p>
          <a:p>
            <a:r>
              <a:rPr lang="en-US" sz="2200" dirty="0">
                <a:latin typeface="+mn-lt"/>
              </a:rPr>
              <a:t>You may find the spill prevention equipment in the warehouse.  </a:t>
            </a:r>
          </a:p>
          <a:p>
            <a:r>
              <a:rPr lang="en-US" sz="2200" dirty="0">
                <a:latin typeface="+mn-lt"/>
              </a:rPr>
              <a:t>Take the soiled products with you offsite for disposal.  </a:t>
            </a: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If the answer is yes….</a:t>
            </a:r>
          </a:p>
        </p:txBody>
      </p:sp>
    </p:spTree>
    <p:extLst>
      <p:ext uri="{BB962C8B-B14F-4D97-AF65-F5344CB8AC3E}">
        <p14:creationId xmlns:p14="http://schemas.microsoft.com/office/powerpoint/2010/main" val="12553334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200" dirty="0">
                <a:latin typeface="+mn-lt"/>
              </a:rPr>
              <a:t>Do you have a waste you want to take to the ash landfill?</a:t>
            </a:r>
          </a:p>
          <a:p>
            <a:pPr marL="0" indent="0">
              <a:buNone/>
            </a:pPr>
            <a:endParaRPr lang="en-US" dirty="0"/>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409699501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solidFill>
                  <a:schemeClr val="bg1">
                    <a:lumMod val="50000"/>
                  </a:schemeClr>
                </a:solidFill>
                <a:latin typeface="+mn-lt"/>
              </a:rPr>
              <a:t>Do you have a waste you want to take to the ash landfill?</a:t>
            </a:r>
          </a:p>
          <a:p>
            <a:endParaRPr lang="en-US" sz="2200" dirty="0">
              <a:solidFill>
                <a:schemeClr val="bg1">
                  <a:lumMod val="50000"/>
                </a:schemeClr>
              </a:solidFill>
              <a:latin typeface="+mn-lt"/>
            </a:endParaRPr>
          </a:p>
          <a:p>
            <a:r>
              <a:rPr lang="en-US" sz="2200" dirty="0">
                <a:latin typeface="+mn-lt"/>
              </a:rPr>
              <a:t>Do not take anything to the ash landfill without discussing it with the On-Site Coordinator first.  </a:t>
            </a:r>
          </a:p>
          <a:p>
            <a:r>
              <a:rPr lang="en-US" sz="2200" dirty="0">
                <a:latin typeface="+mn-lt"/>
              </a:rPr>
              <a:t>The only wastes allowed are coal combustion residue (ash), coal from drain sumps, and material from ponds.</a:t>
            </a:r>
          </a:p>
          <a:p>
            <a:r>
              <a:rPr lang="en-US" sz="2200" dirty="0">
                <a:latin typeface="+mn-lt"/>
              </a:rPr>
              <a:t> Dust must be controlled at all times. </a:t>
            </a:r>
          </a:p>
          <a:p>
            <a:r>
              <a:rPr lang="en-US" sz="2200" dirty="0">
                <a:latin typeface="+mn-lt"/>
              </a:rPr>
              <a:t>Permission needs to be granted to use the ash landfill outside of daylight hours.  </a:t>
            </a:r>
          </a:p>
          <a:p>
            <a:r>
              <a:rPr lang="en-US" sz="2200" dirty="0">
                <a:latin typeface="+mn-lt"/>
              </a:rPr>
              <a:t>Absolutely no trash is allowed. </a:t>
            </a:r>
          </a:p>
        </p:txBody>
      </p:sp>
      <p:sp>
        <p:nvSpPr>
          <p:cNvPr id="3" name="Title 2"/>
          <p:cNvSpPr>
            <a:spLocks noGrp="1"/>
          </p:cNvSpPr>
          <p:nvPr>
            <p:ph type="title"/>
          </p:nvPr>
        </p:nvSpPr>
        <p:spPr/>
        <p:txBody>
          <a:bodyPr>
            <a:normAutofit/>
          </a:bodyPr>
          <a:lstStyle/>
          <a:p>
            <a:r>
              <a:rPr lang="en-US" sz="3600" dirty="0">
                <a:latin typeface="+mn-lt"/>
              </a:rPr>
              <a:t>If the answer is yes….</a:t>
            </a:r>
          </a:p>
        </p:txBody>
      </p:sp>
    </p:spTree>
    <p:extLst>
      <p:ext uri="{BB962C8B-B14F-4D97-AF65-F5344CB8AC3E}">
        <p14:creationId xmlns:p14="http://schemas.microsoft.com/office/powerpoint/2010/main" val="2051217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53AB8-7538-72BA-5CF2-5354E4692412}"/>
              </a:ext>
            </a:extLst>
          </p:cNvPr>
          <p:cNvSpPr>
            <a:spLocks noGrp="1"/>
          </p:cNvSpPr>
          <p:nvPr>
            <p:ph type="ctrTitle"/>
          </p:nvPr>
        </p:nvSpPr>
        <p:spPr/>
        <p:txBody>
          <a:bodyPr/>
          <a:lstStyle/>
          <a:p>
            <a:r>
              <a:rPr lang="en-US" dirty="0"/>
              <a:t>Emergency Action Plan</a:t>
            </a:r>
            <a:br>
              <a:rPr lang="en-US" dirty="0"/>
            </a:br>
            <a:r>
              <a:rPr lang="en-US" dirty="0"/>
              <a:t>&amp; </a:t>
            </a:r>
            <a:br>
              <a:rPr lang="en-US" dirty="0"/>
            </a:br>
            <a:r>
              <a:rPr lang="en-US" dirty="0"/>
              <a:t>Incident Reporting</a:t>
            </a:r>
          </a:p>
        </p:txBody>
      </p:sp>
    </p:spTree>
    <p:extLst>
      <p:ext uri="{BB962C8B-B14F-4D97-AF65-F5344CB8AC3E}">
        <p14:creationId xmlns:p14="http://schemas.microsoft.com/office/powerpoint/2010/main" val="14318582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latin typeface="+mn-lt"/>
              </a:rPr>
              <a:t>Are you pumping water on site?</a:t>
            </a:r>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330942478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solidFill>
                  <a:schemeClr val="bg1">
                    <a:lumMod val="65000"/>
                  </a:schemeClr>
                </a:solidFill>
                <a:latin typeface="+mn-lt"/>
              </a:rPr>
              <a:t>Are you pumping water on site?</a:t>
            </a:r>
          </a:p>
          <a:p>
            <a:pPr marL="0" indent="0">
              <a:buNone/>
            </a:pPr>
            <a:endParaRPr lang="en-US" sz="2200" dirty="0">
              <a:solidFill>
                <a:schemeClr val="bg1">
                  <a:lumMod val="65000"/>
                </a:schemeClr>
              </a:solidFill>
              <a:latin typeface="+mn-lt"/>
            </a:endParaRPr>
          </a:p>
          <a:p>
            <a:r>
              <a:rPr lang="en-US" sz="2200" dirty="0">
                <a:latin typeface="+mn-lt"/>
              </a:rPr>
              <a:t>Discuss details with your On-Site Coordinator before allowing water to enter any outdoor drains. </a:t>
            </a:r>
          </a:p>
          <a:p>
            <a:r>
              <a:rPr lang="en-US" sz="2200" dirty="0">
                <a:latin typeface="+mn-lt"/>
              </a:rPr>
              <a:t>Allowing process water to enter a storm drains are against regulations. </a:t>
            </a:r>
          </a:p>
          <a:p>
            <a:endParaRPr lang="en-US" dirty="0"/>
          </a:p>
        </p:txBody>
      </p:sp>
      <p:sp>
        <p:nvSpPr>
          <p:cNvPr id="3" name="Title 2"/>
          <p:cNvSpPr>
            <a:spLocks noGrp="1"/>
          </p:cNvSpPr>
          <p:nvPr>
            <p:ph type="title"/>
          </p:nvPr>
        </p:nvSpPr>
        <p:spPr/>
        <p:txBody>
          <a:bodyPr>
            <a:normAutofit/>
          </a:bodyPr>
          <a:lstStyle/>
          <a:p>
            <a:r>
              <a:rPr lang="en-US" sz="3600" dirty="0">
                <a:latin typeface="+mn-lt"/>
              </a:rPr>
              <a:t>If the answer is yes….</a:t>
            </a:r>
          </a:p>
        </p:txBody>
      </p:sp>
    </p:spTree>
    <p:extLst>
      <p:ext uri="{BB962C8B-B14F-4D97-AF65-F5344CB8AC3E}">
        <p14:creationId xmlns:p14="http://schemas.microsoft.com/office/powerpoint/2010/main" val="29069606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latin typeface="+mn-lt"/>
              </a:rPr>
              <a:t>Are you using aerosol cans? </a:t>
            </a:r>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23197829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solidFill>
                  <a:schemeClr val="bg1">
                    <a:lumMod val="65000"/>
                  </a:schemeClr>
                </a:solidFill>
                <a:latin typeface="+mn-lt"/>
              </a:rPr>
              <a:t>Are you using aerosol cans? </a:t>
            </a:r>
          </a:p>
          <a:p>
            <a:pPr marL="0" indent="0">
              <a:buNone/>
            </a:pPr>
            <a:endParaRPr lang="en-US" sz="2200" dirty="0">
              <a:solidFill>
                <a:schemeClr val="bg1">
                  <a:lumMod val="65000"/>
                </a:schemeClr>
              </a:solidFill>
              <a:latin typeface="+mn-lt"/>
            </a:endParaRPr>
          </a:p>
          <a:p>
            <a:r>
              <a:rPr lang="en-US" sz="2200" dirty="0">
                <a:latin typeface="+mn-lt"/>
              </a:rPr>
              <a:t>Aerosol cans must be stored with a lid in a flammable cabinet, you must have a copy of the SDS, and you must take it with you when you leave. </a:t>
            </a:r>
          </a:p>
          <a:p>
            <a:r>
              <a:rPr lang="en-US" sz="2200" dirty="0">
                <a:latin typeface="+mn-lt"/>
              </a:rPr>
              <a:t>If you are using Dry Fork Station’s aerosol cans, make sure the empty ones end up in the warehouse in the proper disposal area. </a:t>
            </a:r>
          </a:p>
          <a:p>
            <a:r>
              <a:rPr lang="en-US" sz="2200" dirty="0">
                <a:latin typeface="+mn-lt"/>
              </a:rPr>
              <a:t>Do not throw any aerosol can away in the trash. </a:t>
            </a:r>
          </a:p>
          <a:p>
            <a:r>
              <a:rPr lang="en-US" sz="2200" dirty="0">
                <a:latin typeface="+mn-lt"/>
              </a:rPr>
              <a:t>Do not put them in the boiler. </a:t>
            </a:r>
          </a:p>
          <a:p>
            <a:r>
              <a:rPr lang="en-US" sz="2200" dirty="0">
                <a:latin typeface="+mn-lt"/>
              </a:rPr>
              <a:t>Do not leave them sitting around.   </a:t>
            </a:r>
          </a:p>
          <a:p>
            <a:endParaRPr lang="en-US" dirty="0"/>
          </a:p>
        </p:txBody>
      </p:sp>
      <p:sp>
        <p:nvSpPr>
          <p:cNvPr id="3" name="Title 2"/>
          <p:cNvSpPr>
            <a:spLocks noGrp="1"/>
          </p:cNvSpPr>
          <p:nvPr>
            <p:ph type="title"/>
          </p:nvPr>
        </p:nvSpPr>
        <p:spPr/>
        <p:txBody>
          <a:bodyPr>
            <a:normAutofit/>
          </a:bodyPr>
          <a:lstStyle/>
          <a:p>
            <a:r>
              <a:rPr lang="en-US" sz="3600" dirty="0">
                <a:latin typeface="+mn-lt"/>
              </a:rPr>
              <a:t>If the answer is yes….</a:t>
            </a:r>
          </a:p>
        </p:txBody>
      </p:sp>
    </p:spTree>
    <p:extLst>
      <p:ext uri="{BB962C8B-B14F-4D97-AF65-F5344CB8AC3E}">
        <p14:creationId xmlns:p14="http://schemas.microsoft.com/office/powerpoint/2010/main" val="214429844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latin typeface="+mn-lt"/>
              </a:rPr>
              <a:t>Did you see injured or dead wildlife?</a:t>
            </a:r>
          </a:p>
        </p:txBody>
      </p:sp>
      <p:sp>
        <p:nvSpPr>
          <p:cNvPr id="3" name="Title 2"/>
          <p:cNvSpPr>
            <a:spLocks noGrp="1"/>
          </p:cNvSpPr>
          <p:nvPr>
            <p:ph type="title"/>
          </p:nvPr>
        </p:nvSpPr>
        <p:spPr/>
        <p:txBody>
          <a:bodyPr>
            <a:normAutofit/>
          </a:bodyPr>
          <a:lstStyle/>
          <a:p>
            <a:r>
              <a:rPr lang="en-US" sz="3600" dirty="0">
                <a:latin typeface="+mn-lt"/>
              </a:rPr>
              <a:t>Questions to address</a:t>
            </a:r>
          </a:p>
        </p:txBody>
      </p:sp>
    </p:spTree>
    <p:extLst>
      <p:ext uri="{BB962C8B-B14F-4D97-AF65-F5344CB8AC3E}">
        <p14:creationId xmlns:p14="http://schemas.microsoft.com/office/powerpoint/2010/main" val="324042998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200" dirty="0">
                <a:solidFill>
                  <a:schemeClr val="bg1">
                    <a:lumMod val="50000"/>
                  </a:schemeClr>
                </a:solidFill>
                <a:latin typeface="+mn-lt"/>
              </a:rPr>
              <a:t>Did you see injured or dead wildlife?</a:t>
            </a:r>
          </a:p>
          <a:p>
            <a:pPr marL="0" indent="0">
              <a:buNone/>
            </a:pPr>
            <a:endParaRPr lang="en-US" sz="2200" dirty="0">
              <a:latin typeface="+mn-lt"/>
            </a:endParaRPr>
          </a:p>
          <a:p>
            <a:r>
              <a:rPr lang="en-US" sz="2200" dirty="0">
                <a:latin typeface="+mn-lt"/>
              </a:rPr>
              <a:t>Report this to your On-Site Coordinator immediately. </a:t>
            </a:r>
          </a:p>
          <a:p>
            <a:r>
              <a:rPr lang="en-US" sz="2200" dirty="0">
                <a:latin typeface="+mn-lt"/>
              </a:rPr>
              <a:t>Do not handle, chase, move, or disturb any wildlife.  </a:t>
            </a:r>
          </a:p>
          <a:p>
            <a:r>
              <a:rPr lang="en-US" sz="2200" dirty="0">
                <a:latin typeface="+mn-lt"/>
              </a:rPr>
              <a:t>Do not feed the wildlife. </a:t>
            </a:r>
          </a:p>
          <a:p>
            <a:endParaRPr lang="en-US" dirty="0"/>
          </a:p>
        </p:txBody>
      </p:sp>
      <p:sp>
        <p:nvSpPr>
          <p:cNvPr id="3" name="Title 2"/>
          <p:cNvSpPr>
            <a:spLocks noGrp="1"/>
          </p:cNvSpPr>
          <p:nvPr>
            <p:ph type="title"/>
          </p:nvPr>
        </p:nvSpPr>
        <p:spPr/>
        <p:txBody>
          <a:bodyPr>
            <a:normAutofit/>
          </a:bodyPr>
          <a:lstStyle/>
          <a:p>
            <a:r>
              <a:rPr lang="en-US" sz="3600" dirty="0">
                <a:latin typeface="+mn-lt"/>
              </a:rPr>
              <a:t>If the answer is yes….</a:t>
            </a:r>
          </a:p>
        </p:txBody>
      </p:sp>
    </p:spTree>
    <p:extLst>
      <p:ext uri="{BB962C8B-B14F-4D97-AF65-F5344CB8AC3E}">
        <p14:creationId xmlns:p14="http://schemas.microsoft.com/office/powerpoint/2010/main" val="26011763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200" dirty="0">
                <a:latin typeface="+mn-lt"/>
              </a:rPr>
              <a:t>Compliance is mandatory.</a:t>
            </a:r>
          </a:p>
          <a:p>
            <a:endParaRPr lang="en-US" sz="2200" dirty="0">
              <a:latin typeface="+mn-lt"/>
            </a:endParaRPr>
          </a:p>
          <a:p>
            <a:r>
              <a:rPr lang="en-US" sz="2200" dirty="0">
                <a:latin typeface="+mn-lt"/>
              </a:rPr>
              <a:t>On-Site Coordinators are here to help.</a:t>
            </a:r>
          </a:p>
          <a:p>
            <a:endParaRPr lang="en-US" sz="2200" dirty="0">
              <a:latin typeface="+mn-lt"/>
            </a:endParaRPr>
          </a:p>
          <a:p>
            <a:r>
              <a:rPr lang="en-US" sz="2200" dirty="0">
                <a:latin typeface="+mn-lt"/>
              </a:rPr>
              <a:t>If you don’t know the answer, ask!!</a:t>
            </a:r>
          </a:p>
          <a:p>
            <a:pPr marL="0" indent="0">
              <a:buNone/>
            </a:pPr>
            <a:endParaRPr lang="en-US" dirty="0"/>
          </a:p>
          <a:p>
            <a:endParaRPr lang="en-US" dirty="0"/>
          </a:p>
          <a:p>
            <a:endParaRPr lang="en-US" dirty="0"/>
          </a:p>
        </p:txBody>
      </p:sp>
      <p:sp>
        <p:nvSpPr>
          <p:cNvPr id="2" name="Title 1"/>
          <p:cNvSpPr>
            <a:spLocks noGrp="1"/>
          </p:cNvSpPr>
          <p:nvPr>
            <p:ph type="title"/>
          </p:nvPr>
        </p:nvSpPr>
        <p:spPr/>
        <p:txBody>
          <a:bodyPr>
            <a:normAutofit/>
          </a:bodyPr>
          <a:lstStyle/>
          <a:p>
            <a:r>
              <a:rPr lang="en-US" sz="3600" dirty="0">
                <a:latin typeface="+mn-lt"/>
              </a:rPr>
              <a:t>Environmental Summary</a:t>
            </a:r>
          </a:p>
        </p:txBody>
      </p:sp>
    </p:spTree>
    <p:extLst>
      <p:ext uri="{BB962C8B-B14F-4D97-AF65-F5344CB8AC3E}">
        <p14:creationId xmlns:p14="http://schemas.microsoft.com/office/powerpoint/2010/main" val="6797887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0D9FF-88B0-0876-11ED-F815929739E0}"/>
              </a:ext>
            </a:extLst>
          </p:cNvPr>
          <p:cNvSpPr>
            <a:spLocks noGrp="1"/>
          </p:cNvSpPr>
          <p:nvPr>
            <p:ph type="title"/>
          </p:nvPr>
        </p:nvSpPr>
        <p:spPr/>
        <p:txBody>
          <a:bodyPr/>
          <a:lstStyle/>
          <a:p>
            <a:r>
              <a:rPr lang="en-US" dirty="0"/>
              <a:t>TRAINING DOCUMENTATION</a:t>
            </a:r>
          </a:p>
        </p:txBody>
      </p:sp>
    </p:spTree>
    <p:extLst>
      <p:ext uri="{BB962C8B-B14F-4D97-AF65-F5344CB8AC3E}">
        <p14:creationId xmlns:p14="http://schemas.microsoft.com/office/powerpoint/2010/main" val="26910648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8452" y="1161287"/>
            <a:ext cx="11055096" cy="5100065"/>
          </a:xfrm>
        </p:spPr>
        <p:txBody>
          <a:bodyPr>
            <a:noAutofit/>
          </a:bodyPr>
          <a:lstStyle/>
          <a:p>
            <a:pPr marL="0" indent="0">
              <a:lnSpc>
                <a:spcPct val="100000"/>
              </a:lnSpc>
              <a:spcBef>
                <a:spcPts val="0"/>
              </a:spcBef>
              <a:buNone/>
            </a:pPr>
            <a:r>
              <a:rPr lang="en-US" sz="2200" b="1" dirty="0">
                <a:latin typeface="+mn-lt"/>
              </a:rPr>
              <a:t>All Employees need the following turned in:</a:t>
            </a:r>
          </a:p>
          <a:p>
            <a:pPr>
              <a:lnSpc>
                <a:spcPct val="100000"/>
              </a:lnSpc>
              <a:spcBef>
                <a:spcPts val="0"/>
              </a:spcBef>
            </a:pPr>
            <a:r>
              <a:rPr lang="en-US" sz="2200" dirty="0">
                <a:latin typeface="+mn-lt"/>
              </a:rPr>
              <a:t>Contractor Employee Training Record SAF-6020</a:t>
            </a:r>
          </a:p>
          <a:p>
            <a:pPr>
              <a:lnSpc>
                <a:spcPct val="100000"/>
              </a:lnSpc>
              <a:spcBef>
                <a:spcPts val="0"/>
              </a:spcBef>
            </a:pPr>
            <a:r>
              <a:rPr lang="en-US" sz="2200" dirty="0">
                <a:latin typeface="+mn-lt"/>
              </a:rPr>
              <a:t>General Safety and Environmental Rules Form SAF-6051</a:t>
            </a:r>
          </a:p>
          <a:p>
            <a:pPr marL="0" indent="0">
              <a:lnSpc>
                <a:spcPct val="100000"/>
              </a:lnSpc>
              <a:spcBef>
                <a:spcPts val="0"/>
              </a:spcBef>
              <a:buNone/>
            </a:pPr>
            <a:endParaRPr lang="en-US" sz="2200" dirty="0">
              <a:latin typeface="+mn-lt"/>
            </a:endParaRPr>
          </a:p>
          <a:p>
            <a:pPr marL="0" indent="0">
              <a:lnSpc>
                <a:spcPct val="100000"/>
              </a:lnSpc>
              <a:spcBef>
                <a:spcPts val="0"/>
              </a:spcBef>
              <a:buNone/>
            </a:pPr>
            <a:r>
              <a:rPr lang="en-US" sz="2200" b="1" dirty="0">
                <a:latin typeface="+mn-lt"/>
              </a:rPr>
              <a:t>Only those employees signing on a Clearance need the following:</a:t>
            </a:r>
          </a:p>
          <a:p>
            <a:pPr>
              <a:lnSpc>
                <a:spcPct val="100000"/>
              </a:lnSpc>
              <a:spcBef>
                <a:spcPts val="0"/>
              </a:spcBef>
            </a:pPr>
            <a:r>
              <a:rPr lang="en-US" sz="2200" dirty="0">
                <a:latin typeface="+mn-lt"/>
              </a:rPr>
              <a:t>Clearance Authorization SAF-6035</a:t>
            </a:r>
          </a:p>
          <a:p>
            <a:pPr marL="0" indent="0">
              <a:lnSpc>
                <a:spcPct val="100000"/>
              </a:lnSpc>
              <a:spcBef>
                <a:spcPts val="0"/>
              </a:spcBef>
              <a:buNone/>
            </a:pPr>
            <a:endParaRPr lang="en-US" sz="2200" dirty="0">
              <a:latin typeface="+mn-lt"/>
            </a:endParaRPr>
          </a:p>
          <a:p>
            <a:pPr marL="0" indent="0">
              <a:lnSpc>
                <a:spcPct val="100000"/>
              </a:lnSpc>
              <a:spcBef>
                <a:spcPts val="0"/>
              </a:spcBef>
              <a:buNone/>
            </a:pPr>
            <a:r>
              <a:rPr lang="en-US" sz="2200" b="1" dirty="0">
                <a:latin typeface="+mn-lt"/>
              </a:rPr>
              <a:t>Once on-site, only those riding the Belt Manlift need:</a:t>
            </a:r>
          </a:p>
          <a:p>
            <a:pPr>
              <a:lnSpc>
                <a:spcPct val="100000"/>
              </a:lnSpc>
              <a:spcBef>
                <a:spcPts val="0"/>
              </a:spcBef>
            </a:pPr>
            <a:r>
              <a:rPr lang="en-US" sz="2200" dirty="0">
                <a:latin typeface="+mn-lt"/>
              </a:rPr>
              <a:t>Belt Manlift Certification Record SAF-6029</a:t>
            </a:r>
          </a:p>
          <a:p>
            <a:pPr>
              <a:lnSpc>
                <a:spcPct val="100000"/>
              </a:lnSpc>
              <a:spcBef>
                <a:spcPts val="0"/>
              </a:spcBef>
            </a:pPr>
            <a:endParaRPr lang="en-US" sz="2200" dirty="0">
              <a:latin typeface="+mn-lt"/>
            </a:endParaRPr>
          </a:p>
          <a:p>
            <a:pPr marL="0" indent="0">
              <a:lnSpc>
                <a:spcPct val="100000"/>
              </a:lnSpc>
              <a:spcBef>
                <a:spcPts val="0"/>
              </a:spcBef>
              <a:buNone/>
            </a:pPr>
            <a:r>
              <a:rPr lang="en-US" sz="2200" b="1" dirty="0">
                <a:latin typeface="+mn-lt"/>
              </a:rPr>
              <a:t>Only those borrowing and operating DFS mobile equipment need:</a:t>
            </a:r>
          </a:p>
          <a:p>
            <a:pPr>
              <a:lnSpc>
                <a:spcPct val="100000"/>
              </a:lnSpc>
              <a:spcBef>
                <a:spcPts val="0"/>
              </a:spcBef>
            </a:pPr>
            <a:r>
              <a:rPr lang="en-US" sz="2200" dirty="0">
                <a:latin typeface="+mn-lt"/>
              </a:rPr>
              <a:t>Contractor Mobile Equipment Training Verification SAF-1602</a:t>
            </a:r>
          </a:p>
          <a:p>
            <a:pPr>
              <a:lnSpc>
                <a:spcPct val="100000"/>
              </a:lnSpc>
              <a:spcBef>
                <a:spcPts val="0"/>
              </a:spcBef>
            </a:pPr>
            <a:r>
              <a:rPr lang="en-US" sz="2200" dirty="0">
                <a:latin typeface="+mn-lt"/>
              </a:rPr>
              <a:t>This must be in the contract and/or authorized by the On-Site Coordinator</a:t>
            </a:r>
          </a:p>
        </p:txBody>
      </p:sp>
      <p:sp>
        <p:nvSpPr>
          <p:cNvPr id="3" name="Title 2"/>
          <p:cNvSpPr>
            <a:spLocks noGrp="1"/>
          </p:cNvSpPr>
          <p:nvPr>
            <p:ph type="title"/>
          </p:nvPr>
        </p:nvSpPr>
        <p:spPr>
          <a:xfrm>
            <a:off x="838200" y="201169"/>
            <a:ext cx="10515600" cy="640079"/>
          </a:xfrm>
        </p:spPr>
        <p:txBody>
          <a:bodyPr>
            <a:normAutofit/>
          </a:bodyPr>
          <a:lstStyle/>
          <a:p>
            <a:r>
              <a:rPr lang="en-US" sz="3600" dirty="0">
                <a:latin typeface="+mn-lt"/>
              </a:rPr>
              <a:t>Training Documentation</a:t>
            </a:r>
          </a:p>
        </p:txBody>
      </p:sp>
    </p:spTree>
    <p:extLst>
      <p:ext uri="{BB962C8B-B14F-4D97-AF65-F5344CB8AC3E}">
        <p14:creationId xmlns:p14="http://schemas.microsoft.com/office/powerpoint/2010/main" val="48094662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36661F-7174-ED65-D384-0B9B74528332}"/>
              </a:ext>
            </a:extLst>
          </p:cNvPr>
          <p:cNvSpPr>
            <a:spLocks noGrp="1"/>
          </p:cNvSpPr>
          <p:nvPr>
            <p:ph idx="1"/>
          </p:nvPr>
        </p:nvSpPr>
        <p:spPr>
          <a:xfrm>
            <a:off x="838200" y="1222122"/>
            <a:ext cx="10515600" cy="4351338"/>
          </a:xfrm>
        </p:spPr>
        <p:txBody>
          <a:bodyPr>
            <a:normAutofit/>
          </a:bodyPr>
          <a:lstStyle/>
          <a:p>
            <a:pPr marL="0" indent="0">
              <a:buNone/>
            </a:pPr>
            <a:r>
              <a:rPr lang="en-US" sz="2200" dirty="0">
                <a:latin typeface="+mn-lt"/>
              </a:rPr>
              <a:t>Please send all training records and employee headshot pictures to:</a:t>
            </a:r>
          </a:p>
          <a:p>
            <a:pPr marL="0" indent="0">
              <a:buNone/>
            </a:pPr>
            <a:endParaRPr lang="en-US" sz="2200" dirty="0">
              <a:latin typeface="+mn-lt"/>
            </a:endParaRPr>
          </a:p>
          <a:p>
            <a:pPr marL="0" indent="0">
              <a:buNone/>
            </a:pPr>
            <a:r>
              <a:rPr lang="en-US" sz="2200" dirty="0">
                <a:latin typeface="+mn-lt"/>
                <a:hlinkClick r:id="rId2"/>
              </a:rPr>
              <a:t>DFSIDCARD@BEPC.com</a:t>
            </a:r>
            <a:r>
              <a:rPr lang="en-US" sz="2200" dirty="0">
                <a:latin typeface="+mn-lt"/>
              </a:rPr>
              <a:t> and your On-Site Coordinator</a:t>
            </a:r>
          </a:p>
          <a:p>
            <a:pPr marL="0" indent="0">
              <a:buNone/>
            </a:pPr>
            <a:endParaRPr lang="en-US" sz="2200" dirty="0">
              <a:latin typeface="+mn-lt"/>
            </a:endParaRPr>
          </a:p>
          <a:p>
            <a:pPr marL="0" indent="0">
              <a:buNone/>
            </a:pPr>
            <a:r>
              <a:rPr lang="en-US" sz="2200" dirty="0">
                <a:latin typeface="+mn-lt"/>
              </a:rPr>
              <a:t>If you have questions, ASK!!</a:t>
            </a:r>
          </a:p>
          <a:p>
            <a:pPr>
              <a:buFontTx/>
              <a:buChar char="-"/>
            </a:pPr>
            <a:r>
              <a:rPr lang="en-US" sz="1800" dirty="0">
                <a:latin typeface="+mn-lt"/>
              </a:rPr>
              <a:t>On-Site Coordinator</a:t>
            </a:r>
          </a:p>
          <a:p>
            <a:pPr>
              <a:buFontTx/>
              <a:buChar char="-"/>
            </a:pPr>
            <a:r>
              <a:rPr lang="en-US" sz="1800" dirty="0">
                <a:latin typeface="+mn-lt"/>
              </a:rPr>
              <a:t>Operating Authority </a:t>
            </a:r>
          </a:p>
          <a:p>
            <a:pPr>
              <a:buFontTx/>
              <a:buChar char="-"/>
            </a:pPr>
            <a:r>
              <a:rPr lang="en-US" sz="1800" dirty="0">
                <a:latin typeface="+mn-lt"/>
              </a:rPr>
              <a:t>Safety Coordinator</a:t>
            </a:r>
          </a:p>
          <a:p>
            <a:pPr>
              <a:buFontTx/>
              <a:buChar char="-"/>
            </a:pPr>
            <a:r>
              <a:rPr lang="en-US" sz="1800" dirty="0">
                <a:latin typeface="+mn-lt"/>
              </a:rPr>
              <a:t>At the morning meeting </a:t>
            </a:r>
          </a:p>
          <a:p>
            <a:pPr marL="0" indent="0">
              <a:buNone/>
            </a:pPr>
            <a:endParaRPr lang="en-US" sz="2200" dirty="0">
              <a:latin typeface="+mn-lt"/>
            </a:endParaRPr>
          </a:p>
          <a:p>
            <a:pPr marL="0" indent="0">
              <a:buNone/>
            </a:pPr>
            <a:endParaRPr lang="en-US" sz="1650" dirty="0">
              <a:latin typeface="Aptos" panose="020B0004020202020204" pitchFamily="34" charset="0"/>
            </a:endParaRPr>
          </a:p>
        </p:txBody>
      </p:sp>
      <p:sp>
        <p:nvSpPr>
          <p:cNvPr id="3" name="Title 2">
            <a:extLst>
              <a:ext uri="{FF2B5EF4-FFF2-40B4-BE49-F238E27FC236}">
                <a16:creationId xmlns:a16="http://schemas.microsoft.com/office/drawing/2014/main" id="{D3AE289A-7B89-FDBE-4541-E2C105E4F964}"/>
              </a:ext>
            </a:extLst>
          </p:cNvPr>
          <p:cNvSpPr>
            <a:spLocks noGrp="1"/>
          </p:cNvSpPr>
          <p:nvPr>
            <p:ph type="title"/>
          </p:nvPr>
        </p:nvSpPr>
        <p:spPr>
          <a:xfrm>
            <a:off x="838200" y="246889"/>
            <a:ext cx="10515600" cy="603503"/>
          </a:xfrm>
        </p:spPr>
        <p:txBody>
          <a:bodyPr>
            <a:normAutofit fontScale="90000"/>
          </a:bodyPr>
          <a:lstStyle/>
          <a:p>
            <a:r>
              <a:rPr lang="en-US" dirty="0">
                <a:latin typeface="Aptos" panose="020B0004020202020204" pitchFamily="34" charset="0"/>
              </a:rPr>
              <a:t>Training Records</a:t>
            </a:r>
          </a:p>
        </p:txBody>
      </p:sp>
    </p:spTree>
    <p:extLst>
      <p:ext uri="{BB962C8B-B14F-4D97-AF65-F5344CB8AC3E}">
        <p14:creationId xmlns:p14="http://schemas.microsoft.com/office/powerpoint/2010/main" val="1309110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BDA38-C008-F945-BC4B-27D208E8206F}"/>
              </a:ext>
            </a:extLst>
          </p:cNvPr>
          <p:cNvSpPr>
            <a:spLocks noGrp="1"/>
          </p:cNvSpPr>
          <p:nvPr>
            <p:ph type="title"/>
          </p:nvPr>
        </p:nvSpPr>
        <p:spPr>
          <a:xfrm>
            <a:off x="838200" y="365125"/>
            <a:ext cx="10515600" cy="668147"/>
          </a:xfrm>
        </p:spPr>
        <p:txBody>
          <a:bodyPr>
            <a:normAutofit/>
          </a:bodyPr>
          <a:lstStyle/>
          <a:p>
            <a:r>
              <a:rPr lang="en-US" sz="3600" dirty="0">
                <a:latin typeface="Aptos" panose="020B0004020202020204" pitchFamily="34" charset="0"/>
              </a:rPr>
              <a:t>Emergency Action Plan</a:t>
            </a:r>
          </a:p>
        </p:txBody>
      </p:sp>
      <p:sp>
        <p:nvSpPr>
          <p:cNvPr id="2" name="Vertical Text Placeholder 1">
            <a:extLst>
              <a:ext uri="{FF2B5EF4-FFF2-40B4-BE49-F238E27FC236}">
                <a16:creationId xmlns:a16="http://schemas.microsoft.com/office/drawing/2014/main" id="{FF71B5C5-6835-A5C2-644F-0C1383608F5B}"/>
              </a:ext>
            </a:extLst>
          </p:cNvPr>
          <p:cNvSpPr>
            <a:spLocks noGrp="1"/>
          </p:cNvSpPr>
          <p:nvPr>
            <p:ph idx="1"/>
          </p:nvPr>
        </p:nvSpPr>
        <p:spPr>
          <a:xfrm>
            <a:off x="838200" y="1188720"/>
            <a:ext cx="10515600" cy="4988243"/>
          </a:xfrm>
        </p:spPr>
        <p:txBody>
          <a:bodyPr>
            <a:normAutofit lnSpcReduction="10000"/>
          </a:bodyPr>
          <a:lstStyle/>
          <a:p>
            <a:r>
              <a:rPr lang="en-US" sz="2200" dirty="0">
                <a:latin typeface="+mn-lt"/>
              </a:rPr>
              <a:t>Report Immediately.</a:t>
            </a:r>
          </a:p>
          <a:p>
            <a:r>
              <a:rPr lang="en-US" sz="2200" dirty="0">
                <a:latin typeface="+mn-lt"/>
              </a:rPr>
              <a:t>Call the Control Room!!</a:t>
            </a:r>
          </a:p>
          <a:p>
            <a:r>
              <a:rPr lang="en-US" sz="2200" dirty="0">
                <a:latin typeface="+mn-lt"/>
              </a:rPr>
              <a:t>Radio/Gai </a:t>
            </a:r>
            <a:r>
              <a:rPr lang="en-US" sz="2200" dirty="0" err="1">
                <a:latin typeface="+mn-lt"/>
              </a:rPr>
              <a:t>Tronics</a:t>
            </a:r>
            <a:r>
              <a:rPr lang="en-US" sz="2200" dirty="0">
                <a:latin typeface="+mn-lt"/>
              </a:rPr>
              <a:t> channel 1</a:t>
            </a:r>
          </a:p>
          <a:p>
            <a:r>
              <a:rPr lang="en-US" sz="2200" dirty="0">
                <a:latin typeface="+mn-lt"/>
              </a:rPr>
              <a:t>Ensure your employees know their evacuation locations.</a:t>
            </a:r>
          </a:p>
          <a:p>
            <a:r>
              <a:rPr lang="en-US" sz="2200" dirty="0">
                <a:latin typeface="+mn-lt"/>
              </a:rPr>
              <a:t>Stop work and listen to announcements when the siren is sounded.</a:t>
            </a:r>
          </a:p>
          <a:p>
            <a:r>
              <a:rPr lang="en-US" sz="2200" dirty="0">
                <a:latin typeface="+mn-lt"/>
              </a:rPr>
              <a:t>Follow instructions given.</a:t>
            </a:r>
          </a:p>
          <a:p>
            <a:r>
              <a:rPr lang="en-US" sz="2200" dirty="0">
                <a:latin typeface="+mn-lt"/>
              </a:rPr>
              <a:t>Stay of elevators when they are being used for an emergency.</a:t>
            </a:r>
          </a:p>
          <a:p>
            <a:r>
              <a:rPr lang="en-US" sz="2200" dirty="0">
                <a:latin typeface="+mn-lt"/>
              </a:rPr>
              <a:t>Announcement is made 3x over radio and Gai Tronics.</a:t>
            </a:r>
          </a:p>
          <a:p>
            <a:r>
              <a:rPr lang="en-US" sz="2200" dirty="0">
                <a:latin typeface="+mn-lt"/>
              </a:rPr>
              <a:t>If announced, evacuate the area to your assembly location. </a:t>
            </a:r>
          </a:p>
          <a:p>
            <a:r>
              <a:rPr lang="en-US" sz="2200" dirty="0">
                <a:latin typeface="+mn-lt"/>
              </a:rPr>
              <a:t>Develop plans for personnel to follow in your absence, nights and weekends.</a:t>
            </a:r>
          </a:p>
          <a:p>
            <a:r>
              <a:rPr lang="en-US" sz="2200" dirty="0">
                <a:latin typeface="+mn-lt"/>
              </a:rPr>
              <a:t>Check in with your On-Site Coordinator.</a:t>
            </a:r>
          </a:p>
          <a:p>
            <a:r>
              <a:rPr lang="en-US" sz="2200" dirty="0">
                <a:latin typeface="+mn-lt"/>
              </a:rPr>
              <a:t>Remain until an All Clear is announced.</a:t>
            </a:r>
          </a:p>
        </p:txBody>
      </p:sp>
    </p:spTree>
    <p:extLst>
      <p:ext uri="{BB962C8B-B14F-4D97-AF65-F5344CB8AC3E}">
        <p14:creationId xmlns:p14="http://schemas.microsoft.com/office/powerpoint/2010/main" val="44827073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C9DDE8-451B-9772-5635-E6AF133E1FEF}"/>
              </a:ext>
            </a:extLst>
          </p:cNvPr>
          <p:cNvSpPr>
            <a:spLocks noGrp="1"/>
          </p:cNvSpPr>
          <p:nvPr>
            <p:ph idx="1"/>
          </p:nvPr>
        </p:nvSpPr>
        <p:spPr>
          <a:xfrm>
            <a:off x="838200" y="1243584"/>
            <a:ext cx="10515600" cy="4933379"/>
          </a:xfrm>
        </p:spPr>
        <p:txBody>
          <a:bodyPr>
            <a:normAutofit lnSpcReduction="10000"/>
          </a:bodyPr>
          <a:lstStyle/>
          <a:p>
            <a:pPr fontAlgn="base">
              <a:lnSpc>
                <a:spcPct val="120000"/>
              </a:lnSpc>
              <a:spcBef>
                <a:spcPts val="0"/>
              </a:spcBef>
              <a:buFont typeface="Wingdings" panose="05000000000000000000" pitchFamily="2" charset="2"/>
              <a:buChar char="ü"/>
            </a:pPr>
            <a:r>
              <a:rPr lang="en-US" sz="2200" dirty="0">
                <a:solidFill>
                  <a:srgbClr val="000000"/>
                </a:solidFill>
                <a:latin typeface="+mn-lt"/>
              </a:rPr>
              <a:t>Do the Right Thing and Ask Questions​.</a:t>
            </a:r>
          </a:p>
          <a:p>
            <a:pPr fontAlgn="base">
              <a:lnSpc>
                <a:spcPct val="120000"/>
              </a:lnSpc>
              <a:spcBef>
                <a:spcPts val="0"/>
              </a:spcBef>
              <a:buFont typeface="Wingdings" panose="05000000000000000000" pitchFamily="2" charset="2"/>
              <a:buChar char="ü"/>
            </a:pPr>
            <a:r>
              <a:rPr lang="en-US" sz="2200" dirty="0">
                <a:solidFill>
                  <a:srgbClr val="000000"/>
                </a:solidFill>
                <a:latin typeface="+mn-lt"/>
              </a:rPr>
              <a:t>Clean your work area throughout the day, the wind comes up very quickly and strong, so secure supplies outside.​</a:t>
            </a:r>
          </a:p>
          <a:p>
            <a:pPr fontAlgn="base">
              <a:lnSpc>
                <a:spcPct val="120000"/>
              </a:lnSpc>
              <a:spcBef>
                <a:spcPts val="0"/>
              </a:spcBef>
              <a:buFont typeface="Wingdings" panose="05000000000000000000" pitchFamily="2" charset="2"/>
              <a:buChar char="ü"/>
            </a:pPr>
            <a:r>
              <a:rPr lang="en-US" sz="2200" dirty="0">
                <a:solidFill>
                  <a:srgbClr val="000000"/>
                </a:solidFill>
                <a:latin typeface="+mn-lt"/>
              </a:rPr>
              <a:t>Keep all truck and man doors closed.</a:t>
            </a:r>
          </a:p>
          <a:p>
            <a:pPr fontAlgn="base">
              <a:lnSpc>
                <a:spcPct val="120000"/>
              </a:lnSpc>
              <a:spcBef>
                <a:spcPts val="0"/>
              </a:spcBef>
              <a:buFont typeface="Wingdings" panose="05000000000000000000" pitchFamily="2" charset="2"/>
              <a:buChar char="ü"/>
            </a:pPr>
            <a:r>
              <a:rPr lang="en-US" sz="2200" dirty="0">
                <a:solidFill>
                  <a:srgbClr val="000000"/>
                </a:solidFill>
                <a:latin typeface="+mn-lt"/>
              </a:rPr>
              <a:t>Turn in all permits as required.</a:t>
            </a:r>
          </a:p>
          <a:p>
            <a:pPr fontAlgn="base">
              <a:lnSpc>
                <a:spcPct val="120000"/>
              </a:lnSpc>
              <a:spcBef>
                <a:spcPts val="0"/>
              </a:spcBef>
              <a:buFont typeface="Wingdings" panose="05000000000000000000" pitchFamily="2" charset="2"/>
              <a:buChar char="ü"/>
            </a:pPr>
            <a:r>
              <a:rPr lang="en-US" sz="2200" dirty="0">
                <a:solidFill>
                  <a:srgbClr val="000000"/>
                </a:solidFill>
                <a:latin typeface="+mn-lt"/>
              </a:rPr>
              <a:t>Sign off clearances when work is finished.</a:t>
            </a:r>
          </a:p>
          <a:p>
            <a:pPr fontAlgn="base">
              <a:lnSpc>
                <a:spcPct val="120000"/>
              </a:lnSpc>
              <a:spcBef>
                <a:spcPts val="0"/>
              </a:spcBef>
              <a:buFont typeface="Wingdings" panose="05000000000000000000" pitchFamily="2" charset="2"/>
              <a:buChar char="ü"/>
            </a:pPr>
            <a:endParaRPr lang="en-US" sz="2200" dirty="0">
              <a:solidFill>
                <a:srgbClr val="000000"/>
              </a:solidFill>
              <a:latin typeface="+mn-lt"/>
            </a:endParaRPr>
          </a:p>
          <a:p>
            <a:pPr fontAlgn="base">
              <a:lnSpc>
                <a:spcPct val="120000"/>
              </a:lnSpc>
              <a:spcBef>
                <a:spcPts val="0"/>
              </a:spcBef>
              <a:buFont typeface="Wingdings" panose="05000000000000000000" pitchFamily="2" charset="2"/>
              <a:buChar char="ü"/>
            </a:pPr>
            <a:r>
              <a:rPr lang="en-US" sz="2200" dirty="0">
                <a:solidFill>
                  <a:srgbClr val="000000"/>
                </a:solidFill>
                <a:latin typeface="+mn-lt"/>
              </a:rPr>
              <a:t>Contractors, you are responsible for the safety of your employees, subcontractors, coworkers and any other persons on the site related to your project and activities. </a:t>
            </a:r>
          </a:p>
          <a:p>
            <a:pPr fontAlgn="base">
              <a:lnSpc>
                <a:spcPct val="120000"/>
              </a:lnSpc>
              <a:spcBef>
                <a:spcPts val="0"/>
              </a:spcBef>
              <a:buFont typeface="Wingdings" panose="05000000000000000000" pitchFamily="2" charset="2"/>
              <a:buChar char="ü"/>
            </a:pPr>
            <a:endParaRPr lang="en-US" sz="2200" dirty="0">
              <a:solidFill>
                <a:srgbClr val="000000"/>
              </a:solidFill>
              <a:latin typeface="+mn-lt"/>
            </a:endParaRPr>
          </a:p>
          <a:p>
            <a:pPr>
              <a:buFont typeface="Wingdings" panose="05000000000000000000" pitchFamily="2" charset="2"/>
              <a:buChar char="ü"/>
            </a:pPr>
            <a:r>
              <a:rPr lang="en-US" sz="2200" dirty="0">
                <a:solidFill>
                  <a:srgbClr val="000000"/>
                </a:solidFill>
                <a:latin typeface="+mn-lt"/>
              </a:rPr>
              <a:t>BE SAFE! ​Your families are waiting for you at home!</a:t>
            </a:r>
          </a:p>
          <a:p>
            <a:endParaRPr lang="en-US" dirty="0"/>
          </a:p>
        </p:txBody>
      </p:sp>
      <p:sp>
        <p:nvSpPr>
          <p:cNvPr id="3" name="Title 2">
            <a:extLst>
              <a:ext uri="{FF2B5EF4-FFF2-40B4-BE49-F238E27FC236}">
                <a16:creationId xmlns:a16="http://schemas.microsoft.com/office/drawing/2014/main" id="{D65FC439-5AFD-8487-C0CF-2F7BB5C1B7F3}"/>
              </a:ext>
            </a:extLst>
          </p:cNvPr>
          <p:cNvSpPr>
            <a:spLocks noGrp="1"/>
          </p:cNvSpPr>
          <p:nvPr>
            <p:ph type="title"/>
          </p:nvPr>
        </p:nvSpPr>
        <p:spPr>
          <a:xfrm>
            <a:off x="838200" y="365125"/>
            <a:ext cx="10515600" cy="631571"/>
          </a:xfrm>
        </p:spPr>
        <p:txBody>
          <a:bodyPr>
            <a:normAutofit/>
          </a:bodyPr>
          <a:lstStyle/>
          <a:p>
            <a:r>
              <a:rPr lang="en-US" sz="3200" dirty="0"/>
              <a:t>Final Expectations</a:t>
            </a:r>
          </a:p>
        </p:txBody>
      </p:sp>
    </p:spTree>
    <p:extLst>
      <p:ext uri="{BB962C8B-B14F-4D97-AF65-F5344CB8AC3E}">
        <p14:creationId xmlns:p14="http://schemas.microsoft.com/office/powerpoint/2010/main" val="146121102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C794A5-EDC5-2B2E-85DA-EB00A9F85697}"/>
              </a:ext>
            </a:extLst>
          </p:cNvPr>
          <p:cNvSpPr>
            <a:spLocks noGrp="1"/>
          </p:cNvSpPr>
          <p:nvPr>
            <p:ph type="ctrTitle"/>
          </p:nvPr>
        </p:nvSpPr>
        <p:spPr/>
        <p:txBody>
          <a:bodyPr/>
          <a:lstStyle/>
          <a:p>
            <a:r>
              <a:rPr lang="en-US" dirty="0">
                <a:latin typeface="Aptos" panose="020B0004020202020204" pitchFamily="34" charset="0"/>
              </a:rPr>
              <a:t>Welcome to Dry Fork Station</a:t>
            </a:r>
          </a:p>
        </p:txBody>
      </p:sp>
    </p:spTree>
    <p:extLst>
      <p:ext uri="{BB962C8B-B14F-4D97-AF65-F5344CB8AC3E}">
        <p14:creationId xmlns:p14="http://schemas.microsoft.com/office/powerpoint/2010/main" val="147124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2F1327-799C-5939-E4E4-05ABDE82276B}"/>
              </a:ext>
            </a:extLst>
          </p:cNvPr>
          <p:cNvSpPr>
            <a:spLocks noGrp="1"/>
          </p:cNvSpPr>
          <p:nvPr>
            <p:ph idx="1"/>
          </p:nvPr>
        </p:nvSpPr>
        <p:spPr>
          <a:xfrm>
            <a:off x="423374" y="2609727"/>
            <a:ext cx="4396150" cy="1638546"/>
          </a:xfrm>
        </p:spPr>
        <p:txBody>
          <a:bodyPr>
            <a:normAutofit/>
          </a:bodyPr>
          <a:lstStyle/>
          <a:p>
            <a:pPr marL="0" indent="0">
              <a:buNone/>
            </a:pPr>
            <a:r>
              <a:rPr lang="en-US" sz="2200" dirty="0">
                <a:latin typeface="+mn-lt"/>
              </a:rPr>
              <a:t>Inside Locations – 07:00-15:30</a:t>
            </a:r>
          </a:p>
          <a:p>
            <a:r>
              <a:rPr lang="en-US" sz="2200" dirty="0">
                <a:latin typeface="+mn-lt"/>
              </a:rPr>
              <a:t>In Plant Warehouse</a:t>
            </a:r>
          </a:p>
          <a:p>
            <a:r>
              <a:rPr lang="en-US" sz="2200" dirty="0">
                <a:latin typeface="+mn-lt"/>
              </a:rPr>
              <a:t>Product Delivery Drivers – Control Room</a:t>
            </a:r>
          </a:p>
          <a:p>
            <a:endParaRPr lang="en-US" dirty="0"/>
          </a:p>
        </p:txBody>
      </p:sp>
      <p:sp>
        <p:nvSpPr>
          <p:cNvPr id="3" name="Title 2">
            <a:extLst>
              <a:ext uri="{FF2B5EF4-FFF2-40B4-BE49-F238E27FC236}">
                <a16:creationId xmlns:a16="http://schemas.microsoft.com/office/drawing/2014/main" id="{E0431738-3DD0-A639-28FB-B1E1CFF4E987}"/>
              </a:ext>
            </a:extLst>
          </p:cNvPr>
          <p:cNvSpPr>
            <a:spLocks noGrp="1"/>
          </p:cNvSpPr>
          <p:nvPr>
            <p:ph type="title"/>
          </p:nvPr>
        </p:nvSpPr>
        <p:spPr>
          <a:xfrm>
            <a:off x="838200" y="365125"/>
            <a:ext cx="10515600" cy="741299"/>
          </a:xfrm>
        </p:spPr>
        <p:txBody>
          <a:bodyPr>
            <a:normAutofit/>
          </a:bodyPr>
          <a:lstStyle/>
          <a:p>
            <a:r>
              <a:rPr lang="en-US" sz="3600" dirty="0">
                <a:latin typeface="+mn-lt"/>
              </a:rPr>
              <a:t> Indoor Evacuation</a:t>
            </a:r>
          </a:p>
        </p:txBody>
      </p:sp>
      <p:pic>
        <p:nvPicPr>
          <p:cNvPr id="4" name="Content Placeholder 3">
            <a:extLst>
              <a:ext uri="{FF2B5EF4-FFF2-40B4-BE49-F238E27FC236}">
                <a16:creationId xmlns:a16="http://schemas.microsoft.com/office/drawing/2014/main" id="{D6668FFF-1AFF-3827-2C03-1DC57327F75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75" t="4990" r="4633" b="1438"/>
          <a:stretch>
            <a:fillRect/>
          </a:stretch>
        </p:blipFill>
        <p:spPr>
          <a:xfrm>
            <a:off x="5039321" y="1335024"/>
            <a:ext cx="6729305" cy="4562856"/>
          </a:xfrm>
          <a:prstGeom prst="rect">
            <a:avLst/>
          </a:prstGeom>
        </p:spPr>
      </p:pic>
    </p:spTree>
    <p:extLst>
      <p:ext uri="{BB962C8B-B14F-4D97-AF65-F5344CB8AC3E}">
        <p14:creationId xmlns:p14="http://schemas.microsoft.com/office/powerpoint/2010/main" val="2294589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784EE-15ED-F70A-BDF1-717778BAD44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BF714C-C36A-5F50-93C1-46275A14025E}"/>
              </a:ext>
            </a:extLst>
          </p:cNvPr>
          <p:cNvSpPr>
            <a:spLocks noGrp="1"/>
          </p:cNvSpPr>
          <p:nvPr>
            <p:ph idx="1"/>
          </p:nvPr>
        </p:nvSpPr>
        <p:spPr>
          <a:xfrm>
            <a:off x="559308" y="2519172"/>
            <a:ext cx="4616196" cy="1819655"/>
          </a:xfrm>
        </p:spPr>
        <p:txBody>
          <a:bodyPr>
            <a:normAutofit/>
          </a:bodyPr>
          <a:lstStyle/>
          <a:p>
            <a:pPr marL="0" indent="0">
              <a:buNone/>
            </a:pPr>
            <a:r>
              <a:rPr lang="en-US" sz="2200" dirty="0">
                <a:latin typeface="+mn-lt"/>
              </a:rPr>
              <a:t>Outdoor Locations</a:t>
            </a:r>
          </a:p>
          <a:p>
            <a:r>
              <a:rPr lang="en-US" sz="2200" dirty="0">
                <a:latin typeface="+mn-lt"/>
              </a:rPr>
              <a:t>Upper Admin Parking Lot</a:t>
            </a:r>
          </a:p>
          <a:p>
            <a:r>
              <a:rPr lang="en-US" sz="2200" dirty="0">
                <a:latin typeface="+mn-lt"/>
              </a:rPr>
              <a:t>Grassland </a:t>
            </a:r>
          </a:p>
          <a:p>
            <a:r>
              <a:rPr lang="en-US" sz="2200" dirty="0">
                <a:latin typeface="+mn-lt"/>
              </a:rPr>
              <a:t>Warehouse 3 (Cold Storage)</a:t>
            </a:r>
          </a:p>
          <a:p>
            <a:endParaRPr lang="en-US" dirty="0"/>
          </a:p>
        </p:txBody>
      </p:sp>
      <p:sp>
        <p:nvSpPr>
          <p:cNvPr id="3" name="Title 2">
            <a:extLst>
              <a:ext uri="{FF2B5EF4-FFF2-40B4-BE49-F238E27FC236}">
                <a16:creationId xmlns:a16="http://schemas.microsoft.com/office/drawing/2014/main" id="{E995C801-34FF-9FA1-0948-FE9A9BEECEB1}"/>
              </a:ext>
            </a:extLst>
          </p:cNvPr>
          <p:cNvSpPr>
            <a:spLocks noGrp="1"/>
          </p:cNvSpPr>
          <p:nvPr>
            <p:ph type="title"/>
          </p:nvPr>
        </p:nvSpPr>
        <p:spPr>
          <a:xfrm>
            <a:off x="838200" y="365125"/>
            <a:ext cx="10515600" cy="741299"/>
          </a:xfrm>
        </p:spPr>
        <p:txBody>
          <a:bodyPr>
            <a:normAutofit/>
          </a:bodyPr>
          <a:lstStyle/>
          <a:p>
            <a:r>
              <a:rPr lang="en-US" sz="3600" dirty="0">
                <a:latin typeface="+mn-lt"/>
              </a:rPr>
              <a:t>Outdoor Evacuation</a:t>
            </a:r>
          </a:p>
        </p:txBody>
      </p:sp>
      <p:pic>
        <p:nvPicPr>
          <p:cNvPr id="5" name="Picture 4">
            <a:extLst>
              <a:ext uri="{FF2B5EF4-FFF2-40B4-BE49-F238E27FC236}">
                <a16:creationId xmlns:a16="http://schemas.microsoft.com/office/drawing/2014/main" id="{6FFF7910-D33B-AAEB-5C1D-D896177409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38" t="4986" r="3281" b="1128"/>
          <a:stretch>
            <a:fillRect/>
          </a:stretch>
        </p:blipFill>
        <p:spPr>
          <a:xfrm>
            <a:off x="4882896" y="1426465"/>
            <a:ext cx="6858000" cy="4599432"/>
          </a:xfrm>
          <a:prstGeom prst="rect">
            <a:avLst/>
          </a:prstGeom>
        </p:spPr>
      </p:pic>
    </p:spTree>
    <p:extLst>
      <p:ext uri="{BB962C8B-B14F-4D97-AF65-F5344CB8AC3E}">
        <p14:creationId xmlns:p14="http://schemas.microsoft.com/office/powerpoint/2010/main" val="3671938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9BFE4-0A50-7C95-F827-60445D77A0C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F1DCFB-ED45-8375-5BFF-BCB0B21D588F}"/>
              </a:ext>
            </a:extLst>
          </p:cNvPr>
          <p:cNvSpPr>
            <a:spLocks noGrp="1"/>
          </p:cNvSpPr>
          <p:nvPr>
            <p:ph idx="1"/>
          </p:nvPr>
        </p:nvSpPr>
        <p:spPr>
          <a:xfrm>
            <a:off x="423374" y="2609727"/>
            <a:ext cx="4396150" cy="1638546"/>
          </a:xfrm>
        </p:spPr>
        <p:txBody>
          <a:bodyPr>
            <a:normAutofit/>
          </a:bodyPr>
          <a:lstStyle/>
          <a:p>
            <a:pPr marL="0" indent="0">
              <a:buNone/>
            </a:pPr>
            <a:r>
              <a:rPr lang="en-US" sz="2200" dirty="0">
                <a:latin typeface="+mn-lt"/>
              </a:rPr>
              <a:t>Off-Shift Hours and Weekends</a:t>
            </a:r>
          </a:p>
          <a:p>
            <a:r>
              <a:rPr lang="en-US" sz="2200" dirty="0">
                <a:latin typeface="+mn-lt"/>
              </a:rPr>
              <a:t>Control Room for all emergencies</a:t>
            </a:r>
          </a:p>
          <a:p>
            <a:endParaRPr lang="en-US" dirty="0"/>
          </a:p>
        </p:txBody>
      </p:sp>
      <p:sp>
        <p:nvSpPr>
          <p:cNvPr id="3" name="Title 2">
            <a:extLst>
              <a:ext uri="{FF2B5EF4-FFF2-40B4-BE49-F238E27FC236}">
                <a16:creationId xmlns:a16="http://schemas.microsoft.com/office/drawing/2014/main" id="{AAADBD42-FC3D-169C-30CD-EF8789486F3D}"/>
              </a:ext>
            </a:extLst>
          </p:cNvPr>
          <p:cNvSpPr>
            <a:spLocks noGrp="1"/>
          </p:cNvSpPr>
          <p:nvPr>
            <p:ph type="title"/>
          </p:nvPr>
        </p:nvSpPr>
        <p:spPr>
          <a:xfrm>
            <a:off x="838200" y="365125"/>
            <a:ext cx="10515600" cy="741299"/>
          </a:xfrm>
        </p:spPr>
        <p:txBody>
          <a:bodyPr>
            <a:normAutofit/>
          </a:bodyPr>
          <a:lstStyle/>
          <a:p>
            <a:r>
              <a:rPr lang="en-US" sz="3600" dirty="0">
                <a:latin typeface="+mn-lt"/>
              </a:rPr>
              <a:t>Off Shift Hours &amp; Weekend Evacuations</a:t>
            </a:r>
          </a:p>
        </p:txBody>
      </p:sp>
      <p:pic>
        <p:nvPicPr>
          <p:cNvPr id="7" name="Picture 6">
            <a:extLst>
              <a:ext uri="{FF2B5EF4-FFF2-40B4-BE49-F238E27FC236}">
                <a16:creationId xmlns:a16="http://schemas.microsoft.com/office/drawing/2014/main" id="{631A65ED-5979-C7BA-EC67-C186F7F5FE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8" t="7420" r="4762" b="4167"/>
          <a:stretch>
            <a:fillRect/>
          </a:stretch>
        </p:blipFill>
        <p:spPr>
          <a:xfrm rot="16200000">
            <a:off x="5888781" y="297423"/>
            <a:ext cx="4719488" cy="6857999"/>
          </a:xfrm>
          <a:prstGeom prst="rect">
            <a:avLst/>
          </a:prstGeom>
        </p:spPr>
      </p:pic>
    </p:spTree>
    <p:extLst>
      <p:ext uri="{BB962C8B-B14F-4D97-AF65-F5344CB8AC3E}">
        <p14:creationId xmlns:p14="http://schemas.microsoft.com/office/powerpoint/2010/main" val="155838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F461-641D-0E05-DE1D-55467FBB1580}"/>
              </a:ext>
            </a:extLst>
          </p:cNvPr>
          <p:cNvSpPr>
            <a:spLocks noGrp="1"/>
          </p:cNvSpPr>
          <p:nvPr>
            <p:ph type="title"/>
          </p:nvPr>
        </p:nvSpPr>
        <p:spPr>
          <a:xfrm>
            <a:off x="838200" y="365125"/>
            <a:ext cx="10515600" cy="1015619"/>
          </a:xfrm>
        </p:spPr>
        <p:txBody>
          <a:bodyPr>
            <a:normAutofit/>
          </a:bodyPr>
          <a:lstStyle/>
          <a:p>
            <a:r>
              <a:rPr lang="en-US" sz="3600" dirty="0"/>
              <a:t>Follow OSHA Safety Guidelines</a:t>
            </a:r>
          </a:p>
        </p:txBody>
      </p:sp>
      <p:sp>
        <p:nvSpPr>
          <p:cNvPr id="3" name="Content Placeholder 2">
            <a:extLst>
              <a:ext uri="{FF2B5EF4-FFF2-40B4-BE49-F238E27FC236}">
                <a16:creationId xmlns:a16="http://schemas.microsoft.com/office/drawing/2014/main" id="{B75F0334-E8C8-3A78-3ABD-A9EFCED7745F}"/>
              </a:ext>
            </a:extLst>
          </p:cNvPr>
          <p:cNvSpPr>
            <a:spLocks noGrp="1"/>
          </p:cNvSpPr>
          <p:nvPr>
            <p:ph idx="1"/>
          </p:nvPr>
        </p:nvSpPr>
        <p:spPr/>
        <p:txBody>
          <a:bodyPr/>
          <a:lstStyle/>
          <a:p>
            <a:pPr fontAlgn="base">
              <a:lnSpc>
                <a:spcPts val="2700"/>
              </a:lnSpc>
            </a:pPr>
            <a:r>
              <a:rPr lang="en-US" sz="2200" dirty="0">
                <a:solidFill>
                  <a:srgbClr val="000000"/>
                </a:solidFill>
                <a:latin typeface="Aptos" panose="020B0004020202020204" pitchFamily="34" charset="0"/>
              </a:rPr>
              <a:t>This orientation covers general plant rules and is not considered safety training.​</a:t>
            </a:r>
            <a:br>
              <a:rPr lang="en-US" sz="2200" dirty="0">
                <a:solidFill>
                  <a:srgbClr val="000000"/>
                </a:solidFill>
                <a:latin typeface="Aptos" panose="020B0004020202020204" pitchFamily="34" charset="0"/>
              </a:rPr>
            </a:br>
            <a:r>
              <a:rPr lang="en-US" sz="2200" dirty="0">
                <a:solidFill>
                  <a:srgbClr val="000000"/>
                </a:solidFill>
                <a:latin typeface="Aptos" panose="020B0004020202020204" pitchFamily="34" charset="0"/>
              </a:rPr>
              <a:t>​</a:t>
            </a:r>
          </a:p>
          <a:p>
            <a:pPr fontAlgn="base">
              <a:lnSpc>
                <a:spcPts val="2700"/>
              </a:lnSpc>
            </a:pPr>
            <a:r>
              <a:rPr lang="en-US" sz="2200" dirty="0">
                <a:solidFill>
                  <a:srgbClr val="000000"/>
                </a:solidFill>
                <a:latin typeface="Aptos" panose="020B0004020202020204" pitchFamily="34" charset="0"/>
              </a:rPr>
              <a:t>Contractors must follow all applicable OSHA Safety Guidelines. ​</a:t>
            </a:r>
            <a:br>
              <a:rPr lang="en-US" sz="2200" dirty="0">
                <a:solidFill>
                  <a:srgbClr val="000000"/>
                </a:solidFill>
                <a:latin typeface="Aptos" panose="020B0004020202020204" pitchFamily="34" charset="0"/>
              </a:rPr>
            </a:br>
            <a:r>
              <a:rPr lang="en-US" sz="2200" dirty="0">
                <a:solidFill>
                  <a:srgbClr val="000000"/>
                </a:solidFill>
                <a:latin typeface="Aptos" panose="020B0004020202020204" pitchFamily="34" charset="0"/>
              </a:rPr>
              <a:t>​</a:t>
            </a:r>
          </a:p>
          <a:p>
            <a:pPr fontAlgn="base">
              <a:lnSpc>
                <a:spcPts val="2700"/>
              </a:lnSpc>
            </a:pPr>
            <a:r>
              <a:rPr lang="en-US" sz="2200" b="1" dirty="0">
                <a:solidFill>
                  <a:srgbClr val="000000"/>
                </a:solidFill>
                <a:latin typeface="Aptos" panose="020B0004020202020204" pitchFamily="34" charset="0"/>
              </a:rPr>
              <a:t>Employers must provide all the safety training needed for your site work.</a:t>
            </a:r>
            <a:endParaRPr lang="en-US" sz="2200" dirty="0">
              <a:solidFill>
                <a:srgbClr val="000000"/>
              </a:solidFill>
              <a:latin typeface="Aptos" panose="020B0004020202020204" pitchFamily="34" charset="0"/>
            </a:endParaRPr>
          </a:p>
          <a:p>
            <a:endParaRPr lang="en-US" dirty="0"/>
          </a:p>
        </p:txBody>
      </p:sp>
    </p:spTree>
    <p:extLst>
      <p:ext uri="{BB962C8B-B14F-4D97-AF65-F5344CB8AC3E}">
        <p14:creationId xmlns:p14="http://schemas.microsoft.com/office/powerpoint/2010/main" val="3820534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E2139-4E1A-58C6-F318-DFE091337DE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5582CF-F6AB-B179-15CB-75FAC35D806B}"/>
              </a:ext>
            </a:extLst>
          </p:cNvPr>
          <p:cNvSpPr>
            <a:spLocks noGrp="1"/>
          </p:cNvSpPr>
          <p:nvPr>
            <p:ph idx="1"/>
          </p:nvPr>
        </p:nvSpPr>
        <p:spPr>
          <a:xfrm>
            <a:off x="423374" y="2609726"/>
            <a:ext cx="4396150" cy="2245737"/>
          </a:xfrm>
        </p:spPr>
        <p:txBody>
          <a:bodyPr>
            <a:normAutofit/>
          </a:bodyPr>
          <a:lstStyle/>
          <a:p>
            <a:pPr marL="0" indent="0">
              <a:buNone/>
            </a:pPr>
            <a:r>
              <a:rPr lang="en-US" sz="2200" dirty="0">
                <a:latin typeface="+mn-lt"/>
              </a:rPr>
              <a:t>Inside Location – 07:00-15:30</a:t>
            </a:r>
          </a:p>
          <a:p>
            <a:r>
              <a:rPr lang="en-US" sz="2200" dirty="0">
                <a:latin typeface="+mn-lt"/>
              </a:rPr>
              <a:t>Administration Building – Ground Floor, Meeting Room</a:t>
            </a:r>
          </a:p>
          <a:p>
            <a:r>
              <a:rPr lang="en-US" sz="2200" dirty="0">
                <a:latin typeface="+mn-lt"/>
              </a:rPr>
              <a:t>Always move crosswind/upwind from the release.</a:t>
            </a:r>
          </a:p>
          <a:p>
            <a:endParaRPr lang="en-US" dirty="0"/>
          </a:p>
        </p:txBody>
      </p:sp>
      <p:sp>
        <p:nvSpPr>
          <p:cNvPr id="3" name="Title 2">
            <a:extLst>
              <a:ext uri="{FF2B5EF4-FFF2-40B4-BE49-F238E27FC236}">
                <a16:creationId xmlns:a16="http://schemas.microsoft.com/office/drawing/2014/main" id="{6DBCDB8A-FF3D-83A6-9074-CB7DFD4236FD}"/>
              </a:ext>
            </a:extLst>
          </p:cNvPr>
          <p:cNvSpPr>
            <a:spLocks noGrp="1"/>
          </p:cNvSpPr>
          <p:nvPr>
            <p:ph type="title"/>
          </p:nvPr>
        </p:nvSpPr>
        <p:spPr>
          <a:xfrm>
            <a:off x="838200" y="365125"/>
            <a:ext cx="10515600" cy="741299"/>
          </a:xfrm>
        </p:spPr>
        <p:txBody>
          <a:bodyPr>
            <a:normAutofit/>
          </a:bodyPr>
          <a:lstStyle/>
          <a:p>
            <a:r>
              <a:rPr lang="en-US" sz="3600" dirty="0">
                <a:latin typeface="+mn-lt"/>
              </a:rPr>
              <a:t>Ammonia Release Evacuation</a:t>
            </a:r>
          </a:p>
        </p:txBody>
      </p:sp>
      <p:pic>
        <p:nvPicPr>
          <p:cNvPr id="4" name="Content Placeholder 3">
            <a:extLst>
              <a:ext uri="{FF2B5EF4-FFF2-40B4-BE49-F238E27FC236}">
                <a16:creationId xmlns:a16="http://schemas.microsoft.com/office/drawing/2014/main" id="{A283D3FF-2C8C-C420-E8DE-B2A4AF128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75" t="4990" r="4633" b="1438"/>
          <a:stretch>
            <a:fillRect/>
          </a:stretch>
        </p:blipFill>
        <p:spPr>
          <a:xfrm>
            <a:off x="5039321" y="1335024"/>
            <a:ext cx="6729305" cy="4562856"/>
          </a:xfrm>
          <a:prstGeom prst="rect">
            <a:avLst/>
          </a:prstGeom>
        </p:spPr>
      </p:pic>
    </p:spTree>
    <p:extLst>
      <p:ext uri="{BB962C8B-B14F-4D97-AF65-F5344CB8AC3E}">
        <p14:creationId xmlns:p14="http://schemas.microsoft.com/office/powerpoint/2010/main" val="3624487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5A513-1770-8440-E8D8-2D51A9023066}"/>
              </a:ext>
            </a:extLst>
          </p:cNvPr>
          <p:cNvPicPr>
            <a:picLocks noChangeAspect="1"/>
          </p:cNvPicPr>
          <p:nvPr/>
        </p:nvPicPr>
        <p:blipFill>
          <a:blip r:embed="rId2" cstate="print">
            <a:extLst>
              <a:ext uri="{28A0092B-C50C-407E-A947-70E740481C1C}">
                <a14:useLocalDpi xmlns:a14="http://schemas.microsoft.com/office/drawing/2010/main" val="0"/>
              </a:ext>
            </a:extLst>
          </a:blip>
          <a:srcRect t="3122" b="3681"/>
          <a:stretch>
            <a:fillRect/>
          </a:stretch>
        </p:blipFill>
        <p:spPr>
          <a:xfrm>
            <a:off x="3491316" y="70271"/>
            <a:ext cx="5209367" cy="6284809"/>
          </a:xfrm>
          <a:prstGeom prst="rect">
            <a:avLst/>
          </a:prstGeom>
          <a:noFill/>
        </p:spPr>
      </p:pic>
    </p:spTree>
    <p:extLst>
      <p:ext uri="{BB962C8B-B14F-4D97-AF65-F5344CB8AC3E}">
        <p14:creationId xmlns:p14="http://schemas.microsoft.com/office/powerpoint/2010/main" val="1909851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FB024C-DDD3-417E-316C-10C7FED7B79C}"/>
              </a:ext>
            </a:extLst>
          </p:cNvPr>
          <p:cNvSpPr>
            <a:spLocks noGrp="1"/>
          </p:cNvSpPr>
          <p:nvPr>
            <p:ph idx="1"/>
          </p:nvPr>
        </p:nvSpPr>
        <p:spPr>
          <a:xfrm>
            <a:off x="838200" y="1253330"/>
            <a:ext cx="10515600" cy="5138325"/>
          </a:xfrm>
        </p:spPr>
        <p:txBody>
          <a:bodyPr>
            <a:normAutofit/>
          </a:bodyPr>
          <a:lstStyle/>
          <a:p>
            <a:pPr>
              <a:lnSpc>
                <a:spcPct val="100000"/>
              </a:lnSpc>
              <a:spcBef>
                <a:spcPts val="0"/>
              </a:spcBef>
            </a:pPr>
            <a:r>
              <a:rPr lang="en-US" sz="2200" dirty="0">
                <a:latin typeface="+mn-lt"/>
                <a:ea typeface="Times New Roman" panose="02020603050405020304" pitchFamily="18" charset="0"/>
              </a:rPr>
              <a:t>Near Miss</a:t>
            </a:r>
          </a:p>
          <a:p>
            <a:pPr>
              <a:lnSpc>
                <a:spcPct val="100000"/>
              </a:lnSpc>
              <a:spcBef>
                <a:spcPts val="0"/>
              </a:spcBef>
            </a:pPr>
            <a:r>
              <a:rPr lang="en-US" sz="2200" dirty="0">
                <a:latin typeface="+mn-lt"/>
                <a:ea typeface="Times New Roman" panose="02020603050405020304" pitchFamily="18" charset="0"/>
              </a:rPr>
              <a:t>Property and/or Equipment Damage</a:t>
            </a:r>
          </a:p>
          <a:p>
            <a:pPr>
              <a:lnSpc>
                <a:spcPct val="100000"/>
              </a:lnSpc>
              <a:spcBef>
                <a:spcPts val="0"/>
              </a:spcBef>
            </a:pPr>
            <a:r>
              <a:rPr lang="en-US" sz="2200" dirty="0">
                <a:latin typeface="+mn-lt"/>
                <a:ea typeface="Times New Roman" panose="02020603050405020304" pitchFamily="18" charset="0"/>
              </a:rPr>
              <a:t>Injury and/or Illness</a:t>
            </a:r>
          </a:p>
          <a:p>
            <a:pPr>
              <a:lnSpc>
                <a:spcPct val="100000"/>
              </a:lnSpc>
              <a:spcBef>
                <a:spcPts val="0"/>
              </a:spcBef>
            </a:pPr>
            <a:r>
              <a:rPr lang="en-US" sz="2200" dirty="0">
                <a:latin typeface="+mn-lt"/>
                <a:ea typeface="Times New Roman" panose="02020603050405020304" pitchFamily="18" charset="0"/>
              </a:rPr>
              <a:t>Any other incident</a:t>
            </a:r>
          </a:p>
          <a:p>
            <a:pPr>
              <a:lnSpc>
                <a:spcPct val="100000"/>
              </a:lnSpc>
              <a:spcBef>
                <a:spcPts val="0"/>
              </a:spcBef>
            </a:pPr>
            <a:endParaRPr lang="en-US" sz="2200" dirty="0">
              <a:latin typeface="+mn-lt"/>
              <a:ea typeface="Times New Roman" panose="02020603050405020304" pitchFamily="18" charset="0"/>
            </a:endParaRPr>
          </a:p>
          <a:p>
            <a:pPr>
              <a:lnSpc>
                <a:spcPct val="100000"/>
              </a:lnSpc>
              <a:spcBef>
                <a:spcPts val="0"/>
              </a:spcBef>
            </a:pPr>
            <a:r>
              <a:rPr lang="en-US" sz="2200" dirty="0">
                <a:latin typeface="+mn-lt"/>
                <a:ea typeface="Times New Roman" panose="02020603050405020304" pitchFamily="18" charset="0"/>
              </a:rPr>
              <a:t>Required to provide immediate notification to the Control Room, Supervisor, DFS On-Site Coordinator and/or DFS Safety Coordinator. </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Contractors will be required to fill out an Incident Report and submit it to their DFS On-Site Coordinator.</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Any communications after normal business hours must go through the DFS Shift Supervisor.</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Falsification of any report or record is prohibited.</a:t>
            </a:r>
          </a:p>
          <a:p>
            <a:endParaRPr lang="en-US" sz="1650" dirty="0">
              <a:latin typeface="Aptos" panose="020B0004020202020204" pitchFamily="34" charset="0"/>
            </a:endParaRPr>
          </a:p>
          <a:p>
            <a:endParaRPr lang="en-US" sz="1650" dirty="0">
              <a:latin typeface="Aptos" panose="020B0004020202020204" pitchFamily="34" charset="0"/>
            </a:endParaRPr>
          </a:p>
        </p:txBody>
      </p:sp>
      <p:sp>
        <p:nvSpPr>
          <p:cNvPr id="3" name="Title 2">
            <a:extLst>
              <a:ext uri="{FF2B5EF4-FFF2-40B4-BE49-F238E27FC236}">
                <a16:creationId xmlns:a16="http://schemas.microsoft.com/office/drawing/2014/main" id="{4D55417A-39DF-6CD1-EA98-5B54AE853D25}"/>
              </a:ext>
            </a:extLst>
          </p:cNvPr>
          <p:cNvSpPr>
            <a:spLocks noGrp="1"/>
          </p:cNvSpPr>
          <p:nvPr>
            <p:ph type="title"/>
          </p:nvPr>
        </p:nvSpPr>
        <p:spPr>
          <a:xfrm>
            <a:off x="838200" y="274321"/>
            <a:ext cx="10515600" cy="731520"/>
          </a:xfrm>
        </p:spPr>
        <p:txBody>
          <a:bodyPr>
            <a:normAutofit/>
          </a:bodyPr>
          <a:lstStyle/>
          <a:p>
            <a:r>
              <a:rPr lang="en-US" sz="3600" dirty="0">
                <a:latin typeface="+mn-lt"/>
              </a:rPr>
              <a:t>Incident Reporting</a:t>
            </a:r>
          </a:p>
        </p:txBody>
      </p:sp>
    </p:spTree>
    <p:extLst>
      <p:ext uri="{BB962C8B-B14F-4D97-AF65-F5344CB8AC3E}">
        <p14:creationId xmlns:p14="http://schemas.microsoft.com/office/powerpoint/2010/main" val="3886013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94360" y="1078993"/>
            <a:ext cx="10759440" cy="5244083"/>
          </a:xfrm>
        </p:spPr>
        <p:txBody>
          <a:bodyPr>
            <a:noAutofit/>
          </a:bodyPr>
          <a:lstStyle/>
          <a:p>
            <a:pPr>
              <a:lnSpc>
                <a:spcPct val="100000"/>
              </a:lnSpc>
              <a:spcBef>
                <a:spcPts val="0"/>
              </a:spcBef>
            </a:pPr>
            <a:r>
              <a:rPr lang="en-US" sz="2200" dirty="0">
                <a:latin typeface="+mn-lt"/>
              </a:rPr>
              <a:t>Eliminate the cause of fire.</a:t>
            </a:r>
          </a:p>
          <a:p>
            <a:pPr>
              <a:lnSpc>
                <a:spcPct val="100000"/>
              </a:lnSpc>
              <a:spcBef>
                <a:spcPts val="0"/>
              </a:spcBef>
            </a:pPr>
            <a:r>
              <a:rPr lang="en-US" sz="2200" dirty="0">
                <a:latin typeface="+mn-lt"/>
              </a:rPr>
              <a:t>Prevent loss of life .</a:t>
            </a:r>
          </a:p>
          <a:p>
            <a:pPr>
              <a:lnSpc>
                <a:spcPct val="100000"/>
              </a:lnSpc>
              <a:spcBef>
                <a:spcPts val="0"/>
              </a:spcBef>
            </a:pPr>
            <a:r>
              <a:rPr lang="en-US" sz="2200" dirty="0">
                <a:latin typeface="+mn-lt"/>
              </a:rPr>
              <a:t>Protect property from fire.</a:t>
            </a:r>
          </a:p>
          <a:p>
            <a:pPr>
              <a:lnSpc>
                <a:spcPct val="100000"/>
              </a:lnSpc>
              <a:spcBef>
                <a:spcPts val="0"/>
              </a:spcBef>
            </a:pPr>
            <a:r>
              <a:rPr lang="en-US" sz="2200" dirty="0">
                <a:latin typeface="+mn-lt"/>
              </a:rPr>
              <a:t>Flammable Material</a:t>
            </a:r>
          </a:p>
          <a:p>
            <a:pPr lvl="1">
              <a:lnSpc>
                <a:spcPct val="100000"/>
              </a:lnSpc>
              <a:spcBef>
                <a:spcPts val="0"/>
              </a:spcBef>
            </a:pPr>
            <a:r>
              <a:rPr lang="en-US" sz="1800" dirty="0">
                <a:latin typeface="+mn-lt"/>
              </a:rPr>
              <a:t>Wood</a:t>
            </a:r>
          </a:p>
          <a:p>
            <a:pPr lvl="1">
              <a:lnSpc>
                <a:spcPct val="100000"/>
              </a:lnSpc>
              <a:spcBef>
                <a:spcPts val="0"/>
              </a:spcBef>
            </a:pPr>
            <a:r>
              <a:rPr lang="en-US" sz="1800" dirty="0">
                <a:latin typeface="+mn-lt"/>
              </a:rPr>
              <a:t>Paper</a:t>
            </a:r>
          </a:p>
          <a:p>
            <a:pPr lvl="1">
              <a:lnSpc>
                <a:spcPct val="100000"/>
              </a:lnSpc>
              <a:spcBef>
                <a:spcPts val="0"/>
              </a:spcBef>
            </a:pPr>
            <a:r>
              <a:rPr lang="en-US" sz="1800" dirty="0">
                <a:latin typeface="+mn-lt"/>
              </a:rPr>
              <a:t>Cardboard</a:t>
            </a:r>
          </a:p>
          <a:p>
            <a:pPr lvl="1">
              <a:lnSpc>
                <a:spcPct val="100000"/>
              </a:lnSpc>
              <a:spcBef>
                <a:spcPts val="0"/>
              </a:spcBef>
            </a:pPr>
            <a:r>
              <a:rPr lang="en-US" sz="1800" dirty="0">
                <a:latin typeface="+mn-lt"/>
              </a:rPr>
              <a:t>Flammable gasses and liquids</a:t>
            </a:r>
          </a:p>
          <a:p>
            <a:pPr lvl="1">
              <a:lnSpc>
                <a:spcPct val="100000"/>
              </a:lnSpc>
              <a:spcBef>
                <a:spcPts val="0"/>
              </a:spcBef>
            </a:pPr>
            <a:r>
              <a:rPr lang="en-US" sz="1800" dirty="0">
                <a:latin typeface="+mn-lt"/>
              </a:rPr>
              <a:t>Electrical components</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Good housekeeping work practices are a vital part of safety.</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Report all fires to the control room!</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Flammable materials must be stored in flammable cabinets.</a:t>
            </a:r>
          </a:p>
        </p:txBody>
      </p:sp>
      <p:sp>
        <p:nvSpPr>
          <p:cNvPr id="3" name="Title 2"/>
          <p:cNvSpPr>
            <a:spLocks noGrp="1"/>
          </p:cNvSpPr>
          <p:nvPr>
            <p:ph type="title"/>
          </p:nvPr>
        </p:nvSpPr>
        <p:spPr>
          <a:xfrm>
            <a:off x="838200" y="365125"/>
            <a:ext cx="10515600" cy="604139"/>
          </a:xfrm>
        </p:spPr>
        <p:txBody>
          <a:bodyPr>
            <a:normAutofit fontScale="90000"/>
          </a:bodyPr>
          <a:lstStyle/>
          <a:p>
            <a:r>
              <a:rPr lang="en-US" dirty="0"/>
              <a:t>Fire Prevention &amp; Protection</a:t>
            </a:r>
          </a:p>
        </p:txBody>
      </p:sp>
    </p:spTree>
    <p:custDataLst>
      <p:tags r:id="rId1"/>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1D7B-5594-BC38-C400-4C21ADDCBBF5}"/>
              </a:ext>
            </a:extLst>
          </p:cNvPr>
          <p:cNvSpPr>
            <a:spLocks noGrp="1"/>
          </p:cNvSpPr>
          <p:nvPr>
            <p:ph type="title"/>
          </p:nvPr>
        </p:nvSpPr>
        <p:spPr>
          <a:xfrm>
            <a:off x="838200" y="529718"/>
            <a:ext cx="10515600" cy="568940"/>
          </a:xfrm>
        </p:spPr>
        <p:txBody>
          <a:bodyPr>
            <a:normAutofit fontScale="90000"/>
          </a:bodyPr>
          <a:lstStyle/>
          <a:p>
            <a:r>
              <a:rPr lang="en-US" dirty="0"/>
              <a:t>Incipient Fire Response</a:t>
            </a:r>
          </a:p>
        </p:txBody>
      </p:sp>
      <p:sp>
        <p:nvSpPr>
          <p:cNvPr id="3" name="Content Placeholder 2">
            <a:extLst>
              <a:ext uri="{FF2B5EF4-FFF2-40B4-BE49-F238E27FC236}">
                <a16:creationId xmlns:a16="http://schemas.microsoft.com/office/drawing/2014/main" id="{81515079-F7E4-7B57-30DA-A877408E00A4}"/>
              </a:ext>
            </a:extLst>
          </p:cNvPr>
          <p:cNvSpPr>
            <a:spLocks noGrp="1"/>
          </p:cNvSpPr>
          <p:nvPr>
            <p:ph idx="1"/>
          </p:nvPr>
        </p:nvSpPr>
        <p:spPr>
          <a:xfrm>
            <a:off x="838200" y="1453896"/>
            <a:ext cx="10515600" cy="4723067"/>
          </a:xfrm>
        </p:spPr>
        <p:txBody>
          <a:bodyPr/>
          <a:lstStyle/>
          <a:p>
            <a:pPr>
              <a:lnSpc>
                <a:spcPct val="110000"/>
              </a:lnSpc>
              <a:spcBef>
                <a:spcPts val="0"/>
              </a:spcBef>
              <a:spcAft>
                <a:spcPts val="1200"/>
              </a:spcAft>
            </a:pPr>
            <a:r>
              <a:rPr lang="en-US" sz="2200" b="1" dirty="0"/>
              <a:t>All fires will be immediately reported to the Control Room.</a:t>
            </a:r>
          </a:p>
          <a:p>
            <a:pPr>
              <a:lnSpc>
                <a:spcPct val="110000"/>
              </a:lnSpc>
              <a:spcBef>
                <a:spcPts val="0"/>
              </a:spcBef>
              <a:spcAft>
                <a:spcPts val="1200"/>
              </a:spcAft>
            </a:pPr>
            <a:r>
              <a:rPr lang="en-US" sz="2200" dirty="0"/>
              <a:t>The Shift Supervisor (Incident Commander) will direct the response for fires. </a:t>
            </a:r>
            <a:br>
              <a:rPr lang="en-US" sz="2200" dirty="0"/>
            </a:br>
            <a:br>
              <a:rPr lang="en-US" sz="2200" dirty="0"/>
            </a:br>
            <a:r>
              <a:rPr lang="en-US" sz="2200" b="1" dirty="0">
                <a:solidFill>
                  <a:srgbClr val="C00000"/>
                </a:solidFill>
              </a:rPr>
              <a:t>Use a fire extinguisher for fires </a:t>
            </a:r>
            <a:r>
              <a:rPr lang="en-US" sz="2200" dirty="0"/>
              <a:t>in the initial stage or beginning stage and which can be controlled or extinguished by portable fire extinguishers and as long as you have been trained.</a:t>
            </a:r>
          </a:p>
          <a:p>
            <a:endParaRPr lang="en-US" dirty="0"/>
          </a:p>
        </p:txBody>
      </p:sp>
    </p:spTree>
    <p:custDataLst>
      <p:tags r:id="rId1"/>
    </p:custDataLst>
    <p:extLst>
      <p:ext uri="{BB962C8B-B14F-4D97-AF65-F5344CB8AC3E}">
        <p14:creationId xmlns:p14="http://schemas.microsoft.com/office/powerpoint/2010/main" val="2346354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13232" y="1325879"/>
            <a:ext cx="10835639" cy="5360671"/>
          </a:xfrm>
        </p:spPr>
        <p:txBody>
          <a:bodyPr>
            <a:normAutofit/>
          </a:bodyPr>
          <a:lstStyle/>
          <a:p>
            <a:r>
              <a:rPr lang="en-US" sz="2200" dirty="0">
                <a:latin typeface="+mn-lt"/>
              </a:rPr>
              <a:t>Make sure worn wires are replaced.</a:t>
            </a:r>
          </a:p>
          <a:p>
            <a:r>
              <a:rPr lang="en-US" sz="2200" dirty="0">
                <a:latin typeface="+mn-lt"/>
              </a:rPr>
              <a:t>Use only approved extension cords.</a:t>
            </a:r>
          </a:p>
          <a:p>
            <a:r>
              <a:rPr lang="en-US" sz="2200" dirty="0">
                <a:latin typeface="+mn-lt"/>
              </a:rPr>
              <a:t>Make sure equipment is properly grounded or double insulated.</a:t>
            </a:r>
          </a:p>
          <a:p>
            <a:r>
              <a:rPr lang="en-US" sz="2200" dirty="0">
                <a:latin typeface="+mn-lt"/>
              </a:rPr>
              <a:t>Inspect all cords and tools prior to each use.</a:t>
            </a:r>
          </a:p>
          <a:p>
            <a:r>
              <a:rPr lang="en-US" sz="2200" dirty="0">
                <a:latin typeface="+mn-lt"/>
              </a:rPr>
              <a:t>Dispose of waste daily.</a:t>
            </a:r>
          </a:p>
          <a:p>
            <a:pPr>
              <a:buNone/>
            </a:pPr>
            <a:endParaRPr lang="en-US" dirty="0"/>
          </a:p>
        </p:txBody>
      </p:sp>
      <p:sp>
        <p:nvSpPr>
          <p:cNvPr id="3" name="Title 2"/>
          <p:cNvSpPr>
            <a:spLocks noGrp="1"/>
          </p:cNvSpPr>
          <p:nvPr>
            <p:ph type="title"/>
          </p:nvPr>
        </p:nvSpPr>
        <p:spPr>
          <a:xfrm>
            <a:off x="838200" y="282829"/>
            <a:ext cx="10515600" cy="668147"/>
          </a:xfrm>
        </p:spPr>
        <p:txBody>
          <a:bodyPr>
            <a:normAutofit/>
          </a:bodyPr>
          <a:lstStyle/>
          <a:p>
            <a:r>
              <a:rPr lang="en-US" sz="3600" dirty="0">
                <a:latin typeface="+mn-lt"/>
              </a:rPr>
              <a:t>Electrical Fire Hazards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243585"/>
            <a:ext cx="10963655" cy="5271516"/>
          </a:xfrm>
        </p:spPr>
        <p:txBody>
          <a:bodyPr>
            <a:normAutofit/>
          </a:bodyPr>
          <a:lstStyle/>
          <a:p>
            <a:r>
              <a:rPr lang="en-US" sz="2200" dirty="0">
                <a:latin typeface="+mn-lt"/>
              </a:rPr>
              <a:t>Minimize storage of combustibles.</a:t>
            </a:r>
          </a:p>
          <a:p>
            <a:r>
              <a:rPr lang="en-US" sz="2200" dirty="0">
                <a:latin typeface="+mn-lt"/>
              </a:rPr>
              <a:t>Make sure all exits are free of obstruction.</a:t>
            </a:r>
          </a:p>
          <a:p>
            <a:r>
              <a:rPr lang="en-US" sz="2200" dirty="0">
                <a:latin typeface="+mn-lt"/>
              </a:rPr>
              <a:t>Make sure eye wash stations, electrical panels and fire extinguishers are not blocked.</a:t>
            </a:r>
          </a:p>
          <a:p>
            <a:r>
              <a:rPr lang="en-US" sz="2200" dirty="0">
                <a:latin typeface="+mn-lt"/>
              </a:rPr>
              <a:t>Store flammables away from ignition sources, preferably in flammable cabinets.</a:t>
            </a:r>
          </a:p>
          <a:p>
            <a:r>
              <a:rPr lang="en-US" sz="2200" dirty="0">
                <a:latin typeface="+mn-lt"/>
              </a:rPr>
              <a:t>Report all detected gas leaks.</a:t>
            </a:r>
          </a:p>
          <a:p>
            <a:r>
              <a:rPr lang="en-US" sz="2200" dirty="0">
                <a:latin typeface="+mn-lt"/>
              </a:rPr>
              <a:t>Do not overload circuits with multiple pieces of equipment.</a:t>
            </a:r>
          </a:p>
          <a:p>
            <a:r>
              <a:rPr lang="en-US" sz="2200" dirty="0">
                <a:latin typeface="+mn-lt"/>
              </a:rPr>
              <a:t>Secure all gas cylinders.</a:t>
            </a:r>
          </a:p>
          <a:p>
            <a:r>
              <a:rPr lang="en-US" sz="2200" dirty="0">
                <a:latin typeface="+mn-lt"/>
              </a:rPr>
              <a:t>Turn off equipment when not in use.</a:t>
            </a:r>
          </a:p>
          <a:p>
            <a:r>
              <a:rPr lang="en-US" sz="2200" dirty="0">
                <a:latin typeface="+mn-lt"/>
              </a:rPr>
              <a:t>Clean up the work area everyday.</a:t>
            </a:r>
          </a:p>
          <a:p>
            <a:r>
              <a:rPr lang="en-US" sz="2200" dirty="0">
                <a:latin typeface="+mn-lt"/>
              </a:rPr>
              <a:t>Put trash in appropriate garbage receptacles.</a:t>
            </a:r>
          </a:p>
          <a:p>
            <a:endParaRPr lang="en-US" dirty="0"/>
          </a:p>
        </p:txBody>
      </p:sp>
      <p:sp>
        <p:nvSpPr>
          <p:cNvPr id="3" name="Title 2"/>
          <p:cNvSpPr>
            <a:spLocks noGrp="1"/>
          </p:cNvSpPr>
          <p:nvPr>
            <p:ph type="title"/>
          </p:nvPr>
        </p:nvSpPr>
        <p:spPr>
          <a:xfrm>
            <a:off x="838200" y="365125"/>
            <a:ext cx="10515600" cy="659003"/>
          </a:xfrm>
        </p:spPr>
        <p:txBody>
          <a:bodyPr>
            <a:normAutofit/>
          </a:bodyPr>
          <a:lstStyle/>
          <a:p>
            <a:r>
              <a:rPr lang="en-US" sz="3600" dirty="0">
                <a:latin typeface="+mn-lt"/>
              </a:rPr>
              <a:t>Housekeeping</a:t>
            </a: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38ADD-7650-F525-A120-D7E0D32168B7}"/>
              </a:ext>
            </a:extLst>
          </p:cNvPr>
          <p:cNvSpPr>
            <a:spLocks noGrp="1"/>
          </p:cNvSpPr>
          <p:nvPr>
            <p:ph type="ctrTitle"/>
          </p:nvPr>
        </p:nvSpPr>
        <p:spPr/>
        <p:txBody>
          <a:bodyPr/>
          <a:lstStyle/>
          <a:p>
            <a:r>
              <a:rPr lang="en-US" dirty="0"/>
              <a:t>Personal Protective Equipment </a:t>
            </a:r>
            <a:br>
              <a:rPr lang="en-US" dirty="0"/>
            </a:br>
            <a:r>
              <a:rPr lang="en-US" dirty="0"/>
              <a:t>(PPE)</a:t>
            </a:r>
          </a:p>
        </p:txBody>
      </p:sp>
    </p:spTree>
    <p:extLst>
      <p:ext uri="{BB962C8B-B14F-4D97-AF65-F5344CB8AC3E}">
        <p14:creationId xmlns:p14="http://schemas.microsoft.com/office/powerpoint/2010/main" val="1577284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3F29D5-5EC5-DAF9-689B-493C0ABD2E85}"/>
              </a:ext>
            </a:extLst>
          </p:cNvPr>
          <p:cNvSpPr>
            <a:spLocks noGrp="1"/>
          </p:cNvSpPr>
          <p:nvPr>
            <p:ph idx="1"/>
          </p:nvPr>
        </p:nvSpPr>
        <p:spPr>
          <a:xfrm>
            <a:off x="540774" y="914400"/>
            <a:ext cx="11110452" cy="6190489"/>
          </a:xfrm>
        </p:spPr>
        <p:txBody>
          <a:bodyPr>
            <a:normAutofit/>
          </a:bodyPr>
          <a:lstStyle/>
          <a:p>
            <a:pPr>
              <a:lnSpc>
                <a:spcPct val="100000"/>
              </a:lnSpc>
              <a:spcBef>
                <a:spcPts val="0"/>
              </a:spcBef>
            </a:pPr>
            <a:r>
              <a:rPr lang="en-US" sz="2200" b="1" dirty="0">
                <a:latin typeface="+mn-lt"/>
              </a:rPr>
              <a:t>Eye and Face</a:t>
            </a:r>
          </a:p>
          <a:p>
            <a:pPr lvl="1">
              <a:lnSpc>
                <a:spcPct val="100000"/>
              </a:lnSpc>
              <a:spcBef>
                <a:spcPts val="0"/>
              </a:spcBef>
            </a:pPr>
            <a:r>
              <a:rPr lang="en-US" sz="1800" dirty="0">
                <a:latin typeface="+mn-lt"/>
              </a:rPr>
              <a:t>ANSI Z87.1 Safety Glasses with side shields</a:t>
            </a:r>
          </a:p>
          <a:p>
            <a:pPr lvl="1">
              <a:lnSpc>
                <a:spcPct val="100000"/>
              </a:lnSpc>
              <a:spcBef>
                <a:spcPts val="0"/>
              </a:spcBef>
            </a:pPr>
            <a:r>
              <a:rPr lang="en-US" sz="1800" dirty="0">
                <a:latin typeface="+mn-lt"/>
              </a:rPr>
              <a:t>Face shields or goggles may be required per job requirements</a:t>
            </a:r>
          </a:p>
          <a:p>
            <a:pPr>
              <a:lnSpc>
                <a:spcPct val="100000"/>
              </a:lnSpc>
              <a:spcBef>
                <a:spcPts val="0"/>
              </a:spcBef>
            </a:pPr>
            <a:r>
              <a:rPr lang="en-US" sz="2200" b="1" dirty="0">
                <a:latin typeface="+mn-lt"/>
              </a:rPr>
              <a:t>Head</a:t>
            </a:r>
          </a:p>
          <a:p>
            <a:pPr lvl="1">
              <a:lnSpc>
                <a:spcPct val="100000"/>
              </a:lnSpc>
              <a:spcBef>
                <a:spcPts val="0"/>
              </a:spcBef>
            </a:pPr>
            <a:r>
              <a:rPr lang="en-US" sz="1800" dirty="0">
                <a:latin typeface="+mn-lt"/>
              </a:rPr>
              <a:t>ANSI Z89.1 Hard hats</a:t>
            </a:r>
          </a:p>
          <a:p>
            <a:pPr lvl="1">
              <a:lnSpc>
                <a:spcPct val="100000"/>
              </a:lnSpc>
              <a:spcBef>
                <a:spcPts val="0"/>
              </a:spcBef>
            </a:pPr>
            <a:r>
              <a:rPr lang="en-US" sz="1800" dirty="0">
                <a:latin typeface="+mn-lt"/>
              </a:rPr>
              <a:t>Welding shields for those welding</a:t>
            </a:r>
          </a:p>
          <a:p>
            <a:pPr>
              <a:lnSpc>
                <a:spcPct val="100000"/>
              </a:lnSpc>
              <a:spcBef>
                <a:spcPts val="0"/>
              </a:spcBef>
            </a:pPr>
            <a:r>
              <a:rPr lang="en-US" sz="2200" b="1" dirty="0">
                <a:latin typeface="+mn-lt"/>
              </a:rPr>
              <a:t>Feet</a:t>
            </a:r>
          </a:p>
          <a:p>
            <a:pPr lvl="1">
              <a:lnSpc>
                <a:spcPct val="100000"/>
              </a:lnSpc>
              <a:spcBef>
                <a:spcPts val="0"/>
              </a:spcBef>
            </a:pPr>
            <a:r>
              <a:rPr lang="en-US" sz="1800" dirty="0">
                <a:latin typeface="+mn-lt"/>
              </a:rPr>
              <a:t>ANSI Z41.1 or ASTM F2412, 2413 footwear</a:t>
            </a:r>
          </a:p>
          <a:p>
            <a:pPr>
              <a:lnSpc>
                <a:spcPct val="100000"/>
              </a:lnSpc>
              <a:spcBef>
                <a:spcPts val="0"/>
              </a:spcBef>
            </a:pPr>
            <a:r>
              <a:rPr lang="en-US" sz="2200" b="1" dirty="0">
                <a:latin typeface="+mn-lt"/>
              </a:rPr>
              <a:t>Hearing Protection </a:t>
            </a:r>
            <a:r>
              <a:rPr lang="en-US" sz="2200" dirty="0">
                <a:latin typeface="+mn-lt"/>
              </a:rPr>
              <a:t>– </a:t>
            </a:r>
            <a:r>
              <a:rPr lang="en-US" sz="2200" i="1" dirty="0">
                <a:latin typeface="+mn-lt"/>
              </a:rPr>
              <a:t>Air pods, ear buds or similar devices are not allowed!</a:t>
            </a:r>
          </a:p>
          <a:p>
            <a:pPr>
              <a:lnSpc>
                <a:spcPct val="100000"/>
              </a:lnSpc>
              <a:spcBef>
                <a:spcPts val="0"/>
              </a:spcBef>
            </a:pPr>
            <a:r>
              <a:rPr lang="en-US" sz="2200" b="1" dirty="0">
                <a:latin typeface="+mn-lt"/>
              </a:rPr>
              <a:t>Gloves </a:t>
            </a:r>
          </a:p>
          <a:p>
            <a:pPr lvl="1">
              <a:lnSpc>
                <a:spcPct val="100000"/>
              </a:lnSpc>
              <a:spcBef>
                <a:spcPts val="0"/>
              </a:spcBef>
            </a:pPr>
            <a:r>
              <a:rPr lang="en-US" sz="1800" dirty="0">
                <a:latin typeface="+mn-lt"/>
              </a:rPr>
              <a:t>Per Contractor company requirements for the hazards encountered on the job.</a:t>
            </a:r>
          </a:p>
          <a:p>
            <a:pPr marL="342900" lvl="1"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All other PPE requirements per contractor company policies.</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t>Lime, particularly quicklime, is an alkaline material that is reactive in the presence of moisture. Workers handling lime must be trained and wear proper protective equipment. </a:t>
            </a:r>
            <a:endParaRPr lang="en-US" sz="2200" dirty="0">
              <a:solidFill>
                <a:schemeClr val="tx1">
                  <a:lumMod val="50000"/>
                  <a:lumOff val="50000"/>
                </a:schemeClr>
              </a:solidFill>
            </a:endParaRPr>
          </a:p>
          <a:p>
            <a:pPr>
              <a:lnSpc>
                <a:spcPct val="100000"/>
              </a:lnSpc>
              <a:spcBef>
                <a:spcPts val="0"/>
              </a:spcBef>
            </a:pPr>
            <a:endParaRPr lang="en-US" sz="2200" dirty="0">
              <a:latin typeface="+mn-lt"/>
            </a:endParaRPr>
          </a:p>
          <a:p>
            <a:pPr lvl="1">
              <a:lnSpc>
                <a:spcPct val="100000"/>
              </a:lnSpc>
              <a:spcBef>
                <a:spcPts val="0"/>
              </a:spcBef>
            </a:pPr>
            <a:endParaRPr lang="en-US" sz="2200" dirty="0">
              <a:latin typeface="+mn-lt"/>
            </a:endParaRPr>
          </a:p>
          <a:p>
            <a:pPr>
              <a:lnSpc>
                <a:spcPct val="100000"/>
              </a:lnSpc>
              <a:spcBef>
                <a:spcPts val="0"/>
              </a:spcBef>
            </a:pPr>
            <a:endParaRPr lang="en-US" sz="1650" dirty="0">
              <a:latin typeface="Aptos" panose="020B0004020202020204" pitchFamily="34" charset="0"/>
            </a:endParaRPr>
          </a:p>
          <a:p>
            <a:pPr marL="342900" lvl="1" indent="0">
              <a:buNone/>
            </a:pPr>
            <a:endParaRPr lang="en-US" sz="1350" dirty="0">
              <a:latin typeface="Aptos" panose="020B0004020202020204" pitchFamily="34" charset="0"/>
            </a:endParaRPr>
          </a:p>
        </p:txBody>
      </p:sp>
      <p:sp>
        <p:nvSpPr>
          <p:cNvPr id="3" name="Title 2">
            <a:extLst>
              <a:ext uri="{FF2B5EF4-FFF2-40B4-BE49-F238E27FC236}">
                <a16:creationId xmlns:a16="http://schemas.microsoft.com/office/drawing/2014/main" id="{C997AFDD-4A8A-E985-E1A8-0E213A1CAD12}"/>
              </a:ext>
            </a:extLst>
          </p:cNvPr>
          <p:cNvSpPr>
            <a:spLocks noGrp="1"/>
          </p:cNvSpPr>
          <p:nvPr>
            <p:ph type="title"/>
          </p:nvPr>
        </p:nvSpPr>
        <p:spPr>
          <a:xfrm>
            <a:off x="838200" y="158647"/>
            <a:ext cx="10515600" cy="657430"/>
          </a:xfrm>
        </p:spPr>
        <p:txBody>
          <a:bodyPr>
            <a:normAutofit/>
          </a:bodyPr>
          <a:lstStyle/>
          <a:p>
            <a:r>
              <a:rPr lang="en-US" sz="3600" dirty="0">
                <a:latin typeface="+mn-lt"/>
              </a:rPr>
              <a:t>Standard PPE</a:t>
            </a:r>
          </a:p>
        </p:txBody>
      </p:sp>
    </p:spTree>
    <p:extLst>
      <p:ext uri="{BB962C8B-B14F-4D97-AF65-F5344CB8AC3E}">
        <p14:creationId xmlns:p14="http://schemas.microsoft.com/office/powerpoint/2010/main" val="2022393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53896"/>
            <a:ext cx="10515600" cy="4723067"/>
          </a:xfrm>
        </p:spPr>
        <p:txBody>
          <a:bodyPr/>
          <a:lstStyle/>
          <a:p>
            <a:pPr>
              <a:lnSpc>
                <a:spcPct val="100000"/>
              </a:lnSpc>
              <a:spcBef>
                <a:spcPts val="0"/>
              </a:spcBef>
            </a:pPr>
            <a:r>
              <a:rPr lang="en-US" sz="2200" dirty="0">
                <a:latin typeface="+mn-lt"/>
              </a:rPr>
              <a:t>Required for all Class A contractors.  </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Reporting to duty, contractors (Class A) will be wearing FR/AR Clothing with shirts tucked in, a leather belt or leather suspenders worn (if applicable), no more than one button open at the top, sleeves down and buttoned.  </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All other class of contractors must have long sleeves, pants and appropriate PPE for the job. Excessively torn/worn clothing is not acceptable.</a:t>
            </a:r>
          </a:p>
          <a:p>
            <a:pPr>
              <a:lnSpc>
                <a:spcPct val="100000"/>
              </a:lnSpc>
              <a:spcBef>
                <a:spcPts val="0"/>
              </a:spcBef>
            </a:pPr>
            <a:endParaRPr lang="en-US" sz="2200" dirty="0"/>
          </a:p>
          <a:p>
            <a:endParaRPr lang="en-US" sz="2200" dirty="0">
              <a:latin typeface="+mn-lt"/>
            </a:endParaRPr>
          </a:p>
          <a:p>
            <a:pPr marL="0" indent="0">
              <a:buNone/>
            </a:pPr>
            <a:endParaRPr lang="en-US" sz="1650" dirty="0"/>
          </a:p>
          <a:p>
            <a:pPr marL="0" indent="0">
              <a:buNone/>
            </a:pPr>
            <a:endParaRPr lang="en-US" dirty="0"/>
          </a:p>
        </p:txBody>
      </p:sp>
      <p:sp>
        <p:nvSpPr>
          <p:cNvPr id="3" name="Title 2"/>
          <p:cNvSpPr>
            <a:spLocks noGrp="1"/>
          </p:cNvSpPr>
          <p:nvPr>
            <p:ph type="title"/>
          </p:nvPr>
        </p:nvSpPr>
        <p:spPr>
          <a:xfrm>
            <a:off x="838200" y="200533"/>
            <a:ext cx="10515600" cy="915035"/>
          </a:xfrm>
        </p:spPr>
        <p:txBody>
          <a:bodyPr>
            <a:normAutofit/>
          </a:bodyPr>
          <a:lstStyle/>
          <a:p>
            <a:r>
              <a:rPr lang="en-US" sz="3600" dirty="0">
                <a:latin typeface="+mn-lt"/>
              </a:rPr>
              <a:t>FR/AR Clothing Requirements </a:t>
            </a:r>
          </a:p>
        </p:txBody>
      </p:sp>
    </p:spTree>
    <p:extLst>
      <p:ext uri="{BB962C8B-B14F-4D97-AF65-F5344CB8AC3E}">
        <p14:creationId xmlns:p14="http://schemas.microsoft.com/office/powerpoint/2010/main" val="4067264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255A43-EB6B-0EC5-D990-0227EB80D5DD}"/>
              </a:ext>
            </a:extLst>
          </p:cNvPr>
          <p:cNvSpPr>
            <a:spLocks noGrp="1"/>
          </p:cNvSpPr>
          <p:nvPr>
            <p:ph idx="1"/>
          </p:nvPr>
        </p:nvSpPr>
        <p:spPr>
          <a:xfrm>
            <a:off x="521208" y="1133856"/>
            <a:ext cx="11283696" cy="5724145"/>
          </a:xfrm>
        </p:spPr>
        <p:txBody>
          <a:bodyPr>
            <a:normAutofit/>
          </a:bodyPr>
          <a:lstStyle/>
          <a:p>
            <a:pPr fontAlgn="base">
              <a:spcBef>
                <a:spcPts val="0"/>
              </a:spcBef>
            </a:pPr>
            <a:r>
              <a:rPr lang="en-US" sz="2200" b="1" dirty="0">
                <a:solidFill>
                  <a:srgbClr val="000000"/>
                </a:solidFill>
                <a:latin typeface="Aptos" panose="020B0004020202020204" pitchFamily="34" charset="0"/>
              </a:rPr>
              <a:t>Class “A” - Construction / Maintenance Contractors </a:t>
            </a:r>
            <a:r>
              <a:rPr lang="en-US" sz="2200" dirty="0">
                <a:solidFill>
                  <a:srgbClr val="000000"/>
                </a:solidFill>
                <a:latin typeface="Aptos" panose="020B0004020202020204" pitchFamily="34" charset="0"/>
              </a:rPr>
              <a:t>​</a:t>
            </a:r>
          </a:p>
          <a:p>
            <a:pPr lvl="1" fontAlgn="base">
              <a:spcBef>
                <a:spcPts val="0"/>
              </a:spcBef>
            </a:pPr>
            <a:r>
              <a:rPr lang="en-US" sz="2000" dirty="0">
                <a:solidFill>
                  <a:srgbClr val="000000"/>
                </a:solidFill>
                <a:latin typeface="Aptos" panose="020B0004020202020204" pitchFamily="34" charset="0"/>
              </a:rPr>
              <a:t>Contractors involved in the construction or maintenance at Owner’s facilities; in addition, any contractor that will be </a:t>
            </a:r>
            <a:r>
              <a:rPr lang="en-US" sz="2000" b="1" dirty="0">
                <a:solidFill>
                  <a:srgbClr val="000000"/>
                </a:solidFill>
                <a:latin typeface="Aptos" panose="020B0004020202020204" pitchFamily="34" charset="0"/>
              </a:rPr>
              <a:t>signing on to a clearance or a confined space</a:t>
            </a:r>
            <a:r>
              <a:rPr lang="en-US" sz="2000" dirty="0">
                <a:solidFill>
                  <a:srgbClr val="000000"/>
                </a:solidFill>
                <a:latin typeface="Aptos" panose="020B0004020202020204" pitchFamily="34" charset="0"/>
              </a:rPr>
              <a:t>. In addition, any consultants, trainers, engineers and service representatives or technicians who will be </a:t>
            </a:r>
            <a:r>
              <a:rPr lang="en-US" sz="2000" b="1" dirty="0">
                <a:solidFill>
                  <a:srgbClr val="000000"/>
                </a:solidFill>
                <a:latin typeface="Aptos" panose="020B0004020202020204" pitchFamily="34" charset="0"/>
              </a:rPr>
              <a:t>performing “hands-on” work.</a:t>
            </a:r>
            <a:endParaRPr lang="en-US" sz="2000" dirty="0">
              <a:solidFill>
                <a:srgbClr val="000000"/>
              </a:solidFill>
              <a:latin typeface="Aptos" panose="020B0004020202020204" pitchFamily="34" charset="0"/>
            </a:endParaRPr>
          </a:p>
          <a:p>
            <a:pPr fontAlgn="base">
              <a:spcBef>
                <a:spcPts val="0"/>
              </a:spcBef>
            </a:pPr>
            <a:endParaRPr lang="en-US" sz="2200" b="1" dirty="0">
              <a:solidFill>
                <a:srgbClr val="000000"/>
              </a:solidFill>
              <a:latin typeface="Aptos" panose="020B0004020202020204" pitchFamily="34" charset="0"/>
            </a:endParaRPr>
          </a:p>
          <a:p>
            <a:pPr fontAlgn="base">
              <a:spcBef>
                <a:spcPts val="0"/>
              </a:spcBef>
            </a:pPr>
            <a:r>
              <a:rPr lang="en-US" sz="2200" b="1" dirty="0">
                <a:solidFill>
                  <a:srgbClr val="000000"/>
                </a:solidFill>
                <a:latin typeface="Aptos" panose="020B0004020202020204" pitchFamily="34" charset="0"/>
              </a:rPr>
              <a:t>Class “B” - Incidental Contractors </a:t>
            </a:r>
            <a:r>
              <a:rPr lang="en-US" sz="2000" b="1" dirty="0">
                <a:solidFill>
                  <a:srgbClr val="000000"/>
                </a:solidFill>
                <a:latin typeface="Aptos" panose="020B0004020202020204" pitchFamily="34" charset="0"/>
              </a:rPr>
              <a:t>​</a:t>
            </a:r>
          </a:p>
          <a:p>
            <a:pPr lvl="1" fontAlgn="base">
              <a:spcBef>
                <a:spcPts val="0"/>
              </a:spcBef>
            </a:pPr>
            <a:r>
              <a:rPr lang="en-US" sz="2000" dirty="0">
                <a:solidFill>
                  <a:srgbClr val="000000"/>
                </a:solidFill>
                <a:latin typeface="Aptos" panose="020B0004020202020204" pitchFamily="34" charset="0"/>
              </a:rPr>
              <a:t>Contractors who are at Owner’s facilities for a limited or brief period of time such as vending machine repair, copier repair, janitorial services and other services whose work does not involve or influence process/operating equipment. Contractors within offices, lunchrooms, or control room areas performing cosmetic maintenance tasks and minimal maintenance of parking lots. Also includes consultants, trainers, and engineers and service representatives / technicians whose work is “hands-off”. ​​</a:t>
            </a:r>
          </a:p>
          <a:p>
            <a:pPr fontAlgn="base">
              <a:spcBef>
                <a:spcPts val="0"/>
              </a:spcBef>
            </a:pPr>
            <a:endParaRPr lang="en-US" sz="2200" b="1" dirty="0">
              <a:solidFill>
                <a:srgbClr val="000000"/>
              </a:solidFill>
              <a:latin typeface="Aptos" panose="020B0004020202020204" pitchFamily="34" charset="0"/>
            </a:endParaRPr>
          </a:p>
          <a:p>
            <a:pPr fontAlgn="base">
              <a:spcBef>
                <a:spcPts val="0"/>
              </a:spcBef>
            </a:pPr>
            <a:r>
              <a:rPr lang="en-US" sz="2200" b="1" dirty="0">
                <a:solidFill>
                  <a:srgbClr val="000000"/>
                </a:solidFill>
                <a:latin typeface="Aptos" panose="020B0004020202020204" pitchFamily="34" charset="0"/>
              </a:rPr>
              <a:t>Class “C” - Delivery - Class C contractors must be designated as C.1 or C.2 ​</a:t>
            </a:r>
          </a:p>
          <a:p>
            <a:pPr lvl="1" fontAlgn="base">
              <a:spcBef>
                <a:spcPts val="0"/>
              </a:spcBef>
            </a:pPr>
            <a:r>
              <a:rPr lang="en-US" sz="2000" dirty="0">
                <a:solidFill>
                  <a:srgbClr val="000000"/>
                </a:solidFill>
                <a:latin typeface="Aptos" panose="020B0004020202020204" pitchFamily="34" charset="0"/>
              </a:rPr>
              <a:t>Class C.1 - chemical and fuel deliveries - for gasoline, diesel, fuel, propane, anhydrous ammonia, chlorine and other chemicals. ​</a:t>
            </a:r>
          </a:p>
          <a:p>
            <a:pPr lvl="1" fontAlgn="base">
              <a:spcBef>
                <a:spcPts val="0"/>
              </a:spcBef>
            </a:pPr>
            <a:r>
              <a:rPr lang="en-US" sz="2000" dirty="0">
                <a:solidFill>
                  <a:srgbClr val="000000"/>
                </a:solidFill>
                <a:latin typeface="Aptos" panose="020B0004020202020204" pitchFamily="34" charset="0"/>
              </a:rPr>
              <a:t>Class C.2 - freight deliveries - including equipment, coal, dirt, gravel, rock and concrete. </a:t>
            </a:r>
          </a:p>
          <a:p>
            <a:endParaRPr lang="en-US" dirty="0"/>
          </a:p>
        </p:txBody>
      </p:sp>
      <p:sp>
        <p:nvSpPr>
          <p:cNvPr id="3" name="Title 2">
            <a:extLst>
              <a:ext uri="{FF2B5EF4-FFF2-40B4-BE49-F238E27FC236}">
                <a16:creationId xmlns:a16="http://schemas.microsoft.com/office/drawing/2014/main" id="{3F895C96-561C-35C5-8D03-0898CDA60D32}"/>
              </a:ext>
            </a:extLst>
          </p:cNvPr>
          <p:cNvSpPr>
            <a:spLocks noGrp="1"/>
          </p:cNvSpPr>
          <p:nvPr>
            <p:ph type="title"/>
          </p:nvPr>
        </p:nvSpPr>
        <p:spPr>
          <a:xfrm>
            <a:off x="905256" y="163957"/>
            <a:ext cx="10515600" cy="841883"/>
          </a:xfrm>
        </p:spPr>
        <p:txBody>
          <a:bodyPr>
            <a:normAutofit/>
          </a:bodyPr>
          <a:lstStyle/>
          <a:p>
            <a:r>
              <a:rPr lang="en-US" sz="3600" dirty="0"/>
              <a:t>Contractor Classification</a:t>
            </a:r>
          </a:p>
        </p:txBody>
      </p:sp>
    </p:spTree>
    <p:extLst>
      <p:ext uri="{BB962C8B-B14F-4D97-AF65-F5344CB8AC3E}">
        <p14:creationId xmlns:p14="http://schemas.microsoft.com/office/powerpoint/2010/main" val="3090346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CE1FD6-8738-E067-9DCB-066D025C75E7}"/>
              </a:ext>
            </a:extLst>
          </p:cNvPr>
          <p:cNvPicPr>
            <a:picLocks noChangeAspect="1"/>
          </p:cNvPicPr>
          <p:nvPr/>
        </p:nvPicPr>
        <p:blipFill>
          <a:blip r:embed="rId2"/>
          <a:stretch>
            <a:fillRect/>
          </a:stretch>
        </p:blipFill>
        <p:spPr>
          <a:xfrm>
            <a:off x="3604053" y="68263"/>
            <a:ext cx="4983893" cy="6308725"/>
          </a:xfrm>
          <a:prstGeom prst="rect">
            <a:avLst/>
          </a:prstGeom>
          <a:noFill/>
        </p:spPr>
      </p:pic>
    </p:spTree>
    <p:extLst>
      <p:ext uri="{BB962C8B-B14F-4D97-AF65-F5344CB8AC3E}">
        <p14:creationId xmlns:p14="http://schemas.microsoft.com/office/powerpoint/2010/main" val="16699155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28C3B-0847-4490-6AC6-EA609AE5E51A}"/>
              </a:ext>
            </a:extLst>
          </p:cNvPr>
          <p:cNvSpPr>
            <a:spLocks noGrp="1"/>
          </p:cNvSpPr>
          <p:nvPr>
            <p:ph type="ctrTitle"/>
          </p:nvPr>
        </p:nvSpPr>
        <p:spPr/>
        <p:txBody>
          <a:bodyPr/>
          <a:lstStyle/>
          <a:p>
            <a:r>
              <a:rPr lang="en-US" dirty="0"/>
              <a:t>Hazard Communication</a:t>
            </a:r>
          </a:p>
        </p:txBody>
      </p:sp>
    </p:spTree>
    <p:extLst>
      <p:ext uri="{BB962C8B-B14F-4D97-AF65-F5344CB8AC3E}">
        <p14:creationId xmlns:p14="http://schemas.microsoft.com/office/powerpoint/2010/main" val="3000962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12EE21-B282-8F1F-02A9-5C3E806DC60C}"/>
              </a:ext>
            </a:extLst>
          </p:cNvPr>
          <p:cNvSpPr>
            <a:spLocks noGrp="1"/>
          </p:cNvSpPr>
          <p:nvPr>
            <p:ph idx="1"/>
          </p:nvPr>
        </p:nvSpPr>
        <p:spPr>
          <a:xfrm>
            <a:off x="838200" y="1353312"/>
            <a:ext cx="10515600" cy="4823651"/>
          </a:xfrm>
        </p:spPr>
        <p:txBody>
          <a:bodyPr>
            <a:normAutofit/>
          </a:bodyPr>
          <a:lstStyle/>
          <a:p>
            <a:r>
              <a:rPr lang="en-US" sz="2200" dirty="0">
                <a:latin typeface="+mn-lt"/>
              </a:rPr>
              <a:t>Notify DFS On-Site Coordinator of any hazardous chemical being brought onsite.</a:t>
            </a:r>
          </a:p>
          <a:p>
            <a:pPr marL="0" indent="0">
              <a:buNone/>
            </a:pPr>
            <a:endParaRPr lang="en-US" sz="2200" dirty="0">
              <a:latin typeface="+mn-lt"/>
            </a:endParaRPr>
          </a:p>
          <a:p>
            <a:r>
              <a:rPr lang="en-US" sz="2200" dirty="0">
                <a:latin typeface="+mn-lt"/>
              </a:rPr>
              <a:t>Contact the  DFS Safety or Environmental Coordinator and/or your On-Site Coordinator with Safety Data Sheet (SDS) or chemical questions.</a:t>
            </a:r>
          </a:p>
          <a:p>
            <a:endParaRPr lang="en-US" sz="2200" dirty="0">
              <a:latin typeface="+mn-lt"/>
            </a:endParaRPr>
          </a:p>
          <a:p>
            <a:r>
              <a:rPr lang="en-US" sz="2200" dirty="0">
                <a:latin typeface="+mn-lt"/>
              </a:rPr>
              <a:t>Be able to provide a list of chemicals along with the SDS when asked.</a:t>
            </a:r>
          </a:p>
          <a:p>
            <a:endParaRPr lang="en-US" sz="2200" dirty="0">
              <a:latin typeface="+mn-lt"/>
            </a:endParaRPr>
          </a:p>
          <a:p>
            <a:r>
              <a:rPr lang="en-US" sz="2200" dirty="0">
                <a:latin typeface="+mn-lt"/>
              </a:rPr>
              <a:t>Anything brought onsite by the Contractor must be removed by the Contractor.</a:t>
            </a:r>
          </a:p>
          <a:p>
            <a:endParaRPr lang="en-US" sz="2200" dirty="0">
              <a:latin typeface="+mn-lt"/>
            </a:endParaRPr>
          </a:p>
          <a:p>
            <a:r>
              <a:rPr lang="en-US" sz="2200" dirty="0">
                <a:latin typeface="+mn-lt"/>
              </a:rPr>
              <a:t>All chemicals need a lid and a label!</a:t>
            </a:r>
          </a:p>
        </p:txBody>
      </p:sp>
      <p:sp>
        <p:nvSpPr>
          <p:cNvPr id="3" name="Title 2">
            <a:extLst>
              <a:ext uri="{FF2B5EF4-FFF2-40B4-BE49-F238E27FC236}">
                <a16:creationId xmlns:a16="http://schemas.microsoft.com/office/drawing/2014/main" id="{7810B7E3-F93B-5D0E-77D3-780598705A8E}"/>
              </a:ext>
            </a:extLst>
          </p:cNvPr>
          <p:cNvSpPr>
            <a:spLocks noGrp="1"/>
          </p:cNvSpPr>
          <p:nvPr>
            <p:ph type="title"/>
          </p:nvPr>
        </p:nvSpPr>
        <p:spPr>
          <a:xfrm>
            <a:off x="838200" y="365125"/>
            <a:ext cx="10515600" cy="622427"/>
          </a:xfrm>
        </p:spPr>
        <p:txBody>
          <a:bodyPr>
            <a:normAutofit fontScale="90000"/>
          </a:bodyPr>
          <a:lstStyle/>
          <a:p>
            <a:r>
              <a:rPr lang="en-US" dirty="0">
                <a:latin typeface="+mn-lt"/>
              </a:rPr>
              <a:t>Hazard Communication</a:t>
            </a:r>
          </a:p>
        </p:txBody>
      </p:sp>
    </p:spTree>
    <p:extLst>
      <p:ext uri="{BB962C8B-B14F-4D97-AF65-F5344CB8AC3E}">
        <p14:creationId xmlns:p14="http://schemas.microsoft.com/office/powerpoint/2010/main" val="3159926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CF257-29E1-5CD3-D5FE-97D15C872FBA}"/>
              </a:ext>
            </a:extLst>
          </p:cNvPr>
          <p:cNvSpPr>
            <a:spLocks noGrp="1"/>
          </p:cNvSpPr>
          <p:nvPr>
            <p:ph type="ctrTitle"/>
          </p:nvPr>
        </p:nvSpPr>
        <p:spPr/>
        <p:txBody>
          <a:bodyPr/>
          <a:lstStyle/>
          <a:p>
            <a:r>
              <a:rPr lang="en-US" dirty="0"/>
              <a:t>Anhydrous Ammonia</a:t>
            </a:r>
            <a:br>
              <a:rPr lang="en-US" dirty="0"/>
            </a:br>
            <a:r>
              <a:rPr lang="en-US" dirty="0"/>
              <a:t>(NH</a:t>
            </a:r>
            <a:r>
              <a:rPr lang="en-US" baseline="-25000" dirty="0"/>
              <a:t>3</a:t>
            </a:r>
            <a:r>
              <a:rPr lang="en-US" dirty="0"/>
              <a:t>)</a:t>
            </a:r>
          </a:p>
        </p:txBody>
      </p:sp>
    </p:spTree>
    <p:extLst>
      <p:ext uri="{BB962C8B-B14F-4D97-AF65-F5344CB8AC3E}">
        <p14:creationId xmlns:p14="http://schemas.microsoft.com/office/powerpoint/2010/main" val="3935708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0B4903-7EC5-82FC-1715-2F92C9CD7CEF}"/>
              </a:ext>
            </a:extLst>
          </p:cNvPr>
          <p:cNvSpPr>
            <a:spLocks noGrp="1"/>
          </p:cNvSpPr>
          <p:nvPr>
            <p:ph idx="1"/>
          </p:nvPr>
        </p:nvSpPr>
        <p:spPr>
          <a:xfrm>
            <a:off x="495300" y="923545"/>
            <a:ext cx="9293352" cy="5205981"/>
          </a:xfrm>
        </p:spPr>
        <p:txBody>
          <a:bodyPr>
            <a:normAutofit fontScale="92500"/>
          </a:bodyPr>
          <a:lstStyle/>
          <a:p>
            <a:pPr marL="257175" indent="-257175">
              <a:lnSpc>
                <a:spcPct val="115000"/>
              </a:lnSpc>
              <a:spcBef>
                <a:spcPts val="0"/>
              </a:spcBef>
              <a:buFont typeface="Symbol" panose="05050102010706020507" pitchFamily="18" charset="2"/>
              <a:buChar char=""/>
            </a:pPr>
            <a:r>
              <a:rPr lang="en-US" sz="2200" dirty="0">
                <a:latin typeface="+mn-lt"/>
                <a:ea typeface="Times New Roman" panose="02020603050405020304" pitchFamily="18" charset="0"/>
                <a:cs typeface="Times New Roman" panose="02020603050405020304" pitchFamily="18" charset="0"/>
              </a:rPr>
              <a:t>Anhydrous Ammonia</a:t>
            </a:r>
          </a:p>
          <a:p>
            <a:pPr marL="557213" lvl="1" indent="-214313">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Colorless gas or compressed liquid with a pungent, suffocating odor.</a:t>
            </a:r>
          </a:p>
          <a:p>
            <a:pPr marL="557213" lvl="1" indent="-214313">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Liquid ammonia reacts violently with water and vapor cloud is produced.</a:t>
            </a:r>
          </a:p>
          <a:p>
            <a:pPr marL="557213" lvl="1" indent="-214313">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Avoid contact with vapor and liquid</a:t>
            </a:r>
          </a:p>
          <a:p>
            <a:pPr marL="557213" lvl="1" indent="-214313">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Stay upwind and use water spray to absorb vapor.</a:t>
            </a:r>
          </a:p>
          <a:p>
            <a:pPr marL="557213" lvl="1" indent="-214313">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Detectable at 5 ppm, if detected, notify the Control Room Immediately.</a:t>
            </a:r>
          </a:p>
          <a:p>
            <a:pPr marL="557213" lvl="1" indent="-214313">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Evacuate upwind/crosswind.</a:t>
            </a:r>
          </a:p>
          <a:p>
            <a:pPr indent="-214313">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If exposed:</a:t>
            </a:r>
          </a:p>
          <a:p>
            <a:pPr lvl="1">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Remove from exposure.</a:t>
            </a:r>
          </a:p>
          <a:p>
            <a:pPr lvl="1">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Flush with lots of water for at least 15 minutes.</a:t>
            </a:r>
          </a:p>
          <a:p>
            <a:pPr lvl="1">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Do not induce vomiting if ingested, give 1-2 glasses of milk or water.</a:t>
            </a:r>
          </a:p>
          <a:p>
            <a:pPr lvl="1">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Water, Water, Water!</a:t>
            </a:r>
          </a:p>
          <a:p>
            <a:pPr lvl="1">
              <a:lnSpc>
                <a:spcPct val="115000"/>
              </a:lnSpc>
              <a:spcBef>
                <a:spcPts val="0"/>
              </a:spcBef>
              <a:buFont typeface="Courier New" panose="02070309020205020404" pitchFamily="49" charset="0"/>
              <a:buChar char="o"/>
            </a:pPr>
            <a:r>
              <a:rPr lang="en-US" sz="2200" dirty="0">
                <a:latin typeface="+mn-lt"/>
                <a:ea typeface="Times New Roman" panose="02020603050405020304" pitchFamily="18" charset="0"/>
                <a:cs typeface="Times New Roman" panose="02020603050405020304" pitchFamily="18" charset="0"/>
              </a:rPr>
              <a:t>Seek medical attention immediately.</a:t>
            </a:r>
          </a:p>
          <a:p>
            <a:pPr indent="-214313">
              <a:lnSpc>
                <a:spcPct val="115000"/>
              </a:lnSpc>
              <a:spcBef>
                <a:spcPts val="0"/>
              </a:spcBef>
              <a:buFont typeface="Courier New" panose="02070309020205020404" pitchFamily="49" charset="0"/>
              <a:buChar char="o"/>
            </a:pPr>
            <a:endParaRPr lang="en-US" sz="1650" dirty="0">
              <a:latin typeface="Aptos" panose="020B0004020202020204" pitchFamily="34" charset="0"/>
              <a:ea typeface="Times New Roman" panose="02020603050405020304" pitchFamily="18" charset="0"/>
              <a:cs typeface="Times New Roman" panose="02020603050405020304" pitchFamily="18" charset="0"/>
            </a:endParaRPr>
          </a:p>
          <a:p>
            <a:pPr lvl="1">
              <a:lnSpc>
                <a:spcPct val="115000"/>
              </a:lnSpc>
              <a:spcAft>
                <a:spcPts val="750"/>
              </a:spcAft>
              <a:buFont typeface="Courier New" panose="02070309020205020404" pitchFamily="49" charset="0"/>
              <a:buChar char="o"/>
            </a:pPr>
            <a:endParaRPr lang="en-US" sz="1650" dirty="0">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3F738C96-F9D5-8ACA-CBE9-37813BF3162F}"/>
              </a:ext>
            </a:extLst>
          </p:cNvPr>
          <p:cNvSpPr>
            <a:spLocks noGrp="1"/>
          </p:cNvSpPr>
          <p:nvPr>
            <p:ph type="title"/>
          </p:nvPr>
        </p:nvSpPr>
        <p:spPr>
          <a:xfrm>
            <a:off x="838200" y="237745"/>
            <a:ext cx="10515600" cy="649224"/>
          </a:xfrm>
        </p:spPr>
        <p:txBody>
          <a:bodyPr>
            <a:normAutofit/>
          </a:bodyPr>
          <a:lstStyle/>
          <a:p>
            <a:r>
              <a:rPr lang="en-US" sz="3600" dirty="0"/>
              <a:t>Anhydrous Ammonia (NH</a:t>
            </a:r>
            <a:r>
              <a:rPr lang="en-US" sz="3600" baseline="-25000" dirty="0"/>
              <a:t>3</a:t>
            </a:r>
            <a:r>
              <a:rPr lang="en-US" sz="3600" dirty="0"/>
              <a:t>)</a:t>
            </a:r>
          </a:p>
        </p:txBody>
      </p:sp>
      <p:pic>
        <p:nvPicPr>
          <p:cNvPr id="5" name="Picture 4">
            <a:extLst>
              <a:ext uri="{FF2B5EF4-FFF2-40B4-BE49-F238E27FC236}">
                <a16:creationId xmlns:a16="http://schemas.microsoft.com/office/drawing/2014/main" id="{C6DE1858-485E-9D6B-8BA6-4EB281F71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1347" y="2334004"/>
            <a:ext cx="2654809" cy="1991107"/>
          </a:xfrm>
          <a:prstGeom prst="rect">
            <a:avLst/>
          </a:prstGeom>
        </p:spPr>
      </p:pic>
    </p:spTree>
    <p:extLst>
      <p:ext uri="{BB962C8B-B14F-4D97-AF65-F5344CB8AC3E}">
        <p14:creationId xmlns:p14="http://schemas.microsoft.com/office/powerpoint/2010/main" val="20325267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FD0979-6568-33DC-8311-1433091DDB7D}"/>
              </a:ext>
            </a:extLst>
          </p:cNvPr>
          <p:cNvSpPr>
            <a:spLocks noGrp="1"/>
          </p:cNvSpPr>
          <p:nvPr>
            <p:ph type="title"/>
          </p:nvPr>
        </p:nvSpPr>
        <p:spPr>
          <a:xfrm>
            <a:off x="838200" y="286467"/>
            <a:ext cx="10515600" cy="618101"/>
          </a:xfrm>
        </p:spPr>
        <p:txBody>
          <a:bodyPr anchor="ctr">
            <a:normAutofit fontScale="90000"/>
          </a:bodyPr>
          <a:lstStyle/>
          <a:p>
            <a:r>
              <a:rPr lang="en-US" dirty="0"/>
              <a:t>Anhydrous Ammonia (NH</a:t>
            </a:r>
            <a:r>
              <a:rPr lang="en-US" baseline="-25000" dirty="0"/>
              <a:t>3</a:t>
            </a:r>
            <a:r>
              <a:rPr lang="en-US" dirty="0"/>
              <a:t>)</a:t>
            </a:r>
          </a:p>
        </p:txBody>
      </p:sp>
      <p:sp>
        <p:nvSpPr>
          <p:cNvPr id="2" name="Content Placeholder 1">
            <a:extLst>
              <a:ext uri="{FF2B5EF4-FFF2-40B4-BE49-F238E27FC236}">
                <a16:creationId xmlns:a16="http://schemas.microsoft.com/office/drawing/2014/main" id="{D6871D8F-9FF5-09C0-CB77-C73E35922B75}"/>
              </a:ext>
            </a:extLst>
          </p:cNvPr>
          <p:cNvSpPr>
            <a:spLocks noGrp="1"/>
          </p:cNvSpPr>
          <p:nvPr>
            <p:ph idx="1"/>
          </p:nvPr>
        </p:nvSpPr>
        <p:spPr>
          <a:xfrm>
            <a:off x="304800" y="1160206"/>
            <a:ext cx="7924800" cy="5220929"/>
          </a:xfrm>
        </p:spPr>
        <p:txBody>
          <a:bodyPr>
            <a:normAutofit lnSpcReduction="10000"/>
          </a:bodyPr>
          <a:lstStyle/>
          <a:p>
            <a:pPr fontAlgn="base">
              <a:spcBef>
                <a:spcPts val="0"/>
              </a:spcBef>
            </a:pPr>
            <a:r>
              <a:rPr lang="en-US" sz="2200" dirty="0"/>
              <a:t>In the event of a gas or vapor release, DO NOT try to outrun the vapor or gas cloud by going down wind. ​</a:t>
            </a:r>
          </a:p>
          <a:p>
            <a:pPr marL="0" indent="0" fontAlgn="base">
              <a:spcBef>
                <a:spcPts val="0"/>
              </a:spcBef>
              <a:buNone/>
            </a:pPr>
            <a:endParaRPr lang="en-US" sz="2200" dirty="0"/>
          </a:p>
          <a:p>
            <a:pPr fontAlgn="base">
              <a:spcBef>
                <a:spcPts val="0"/>
              </a:spcBef>
            </a:pPr>
            <a:r>
              <a:rPr lang="en-US" sz="2200" dirty="0"/>
              <a:t>Avoid all contact with vapor cloud.​</a:t>
            </a:r>
          </a:p>
          <a:p>
            <a:pPr marL="0" indent="0" fontAlgn="base">
              <a:spcBef>
                <a:spcPts val="0"/>
              </a:spcBef>
              <a:buNone/>
            </a:pPr>
            <a:endParaRPr lang="en-US" sz="2200" dirty="0"/>
          </a:p>
          <a:p>
            <a:pPr fontAlgn="base">
              <a:spcBef>
                <a:spcPts val="0"/>
              </a:spcBef>
            </a:pPr>
            <a:r>
              <a:rPr lang="en-US" sz="2200" b="1" dirty="0"/>
              <a:t>Always move cross wind (90 degrees to the wind) from the leak. This is the quickest way to get away from a vapor cloud.</a:t>
            </a:r>
            <a:r>
              <a:rPr lang="en-US" sz="2200" dirty="0"/>
              <a:t>​</a:t>
            </a:r>
          </a:p>
          <a:p>
            <a:pPr marL="0" indent="0" fontAlgn="base">
              <a:spcBef>
                <a:spcPts val="0"/>
              </a:spcBef>
              <a:buNone/>
            </a:pPr>
            <a:endParaRPr lang="en-US" sz="2200" dirty="0"/>
          </a:p>
          <a:p>
            <a:pPr fontAlgn="base">
              <a:spcBef>
                <a:spcPts val="0"/>
              </a:spcBef>
            </a:pPr>
            <a:r>
              <a:rPr lang="en-US" sz="2200" b="1" dirty="0"/>
              <a:t>Pay particular attention to the wind direction and the source of the leak. One of the assembly areas may be in the path of the vapor or gas cloud and cannot be considered an assembly area.</a:t>
            </a:r>
            <a:r>
              <a:rPr lang="en-US" sz="2200" dirty="0"/>
              <a:t>​</a:t>
            </a:r>
          </a:p>
          <a:p>
            <a:pPr fontAlgn="base">
              <a:spcBef>
                <a:spcPts val="0"/>
              </a:spcBef>
            </a:pPr>
            <a:endParaRPr lang="en-US" sz="2200" dirty="0"/>
          </a:p>
          <a:p>
            <a:pPr fontAlgn="base">
              <a:spcBef>
                <a:spcPts val="0"/>
              </a:spcBef>
            </a:pPr>
            <a:r>
              <a:rPr lang="en-US" sz="2200" dirty="0"/>
              <a:t>If you are in another department/area, report to the nearest evacuation or shelter in place area and report to the person in charge of that area. </a:t>
            </a:r>
            <a:r>
              <a:rPr lang="en-US" sz="1800" dirty="0"/>
              <a:t>​</a:t>
            </a:r>
          </a:p>
          <a:p>
            <a:endParaRPr lang="en-US" sz="1800" dirty="0"/>
          </a:p>
        </p:txBody>
      </p:sp>
      <p:pic>
        <p:nvPicPr>
          <p:cNvPr id="4" name="Picture 3">
            <a:extLst>
              <a:ext uri="{FF2B5EF4-FFF2-40B4-BE49-F238E27FC236}">
                <a16:creationId xmlns:a16="http://schemas.microsoft.com/office/drawing/2014/main" id="{2149219F-BE73-297D-3865-D17699876C34}"/>
              </a:ext>
            </a:extLst>
          </p:cNvPr>
          <p:cNvPicPr>
            <a:picLocks noChangeAspect="1"/>
          </p:cNvPicPr>
          <p:nvPr/>
        </p:nvPicPr>
        <p:blipFill rotWithShape="1">
          <a:blip r:embed="rId2">
            <a:extLst>
              <a:ext uri="{28A0092B-C50C-407E-A947-70E740481C1C}">
                <a14:useLocalDpi xmlns:a14="http://schemas.microsoft.com/office/drawing/2010/main" val="0"/>
              </a:ext>
            </a:extLst>
          </a:blip>
          <a:srcRect l="19362" r="27247" b="-3"/>
          <a:stretch>
            <a:fillRect/>
          </a:stretch>
        </p:blipFill>
        <p:spPr>
          <a:xfrm>
            <a:off x="8590567" y="1690688"/>
            <a:ext cx="3097529" cy="4351338"/>
          </a:xfrm>
          <a:prstGeom prst="rect">
            <a:avLst/>
          </a:prstGeom>
          <a:noFill/>
        </p:spPr>
      </p:pic>
      <p:sp>
        <p:nvSpPr>
          <p:cNvPr id="5" name="Bent Arrow 7">
            <a:extLst>
              <a:ext uri="{FF2B5EF4-FFF2-40B4-BE49-F238E27FC236}">
                <a16:creationId xmlns:a16="http://schemas.microsoft.com/office/drawing/2014/main" id="{EA97F03E-DDF9-96EB-3A95-005856F6A9D5}"/>
              </a:ext>
            </a:extLst>
          </p:cNvPr>
          <p:cNvSpPr/>
          <p:nvPr/>
        </p:nvSpPr>
        <p:spPr>
          <a:xfrm>
            <a:off x="10817846" y="2393625"/>
            <a:ext cx="535954" cy="810256"/>
          </a:xfrm>
          <a:prstGeom prst="bentArrow">
            <a:avLst>
              <a:gd name="adj1" fmla="val 16032"/>
              <a:gd name="adj2" fmla="val 14810"/>
              <a:gd name="adj3" fmla="val 50000"/>
              <a:gd name="adj4" fmla="val 4375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Bent Arrow 6">
            <a:extLst>
              <a:ext uri="{FF2B5EF4-FFF2-40B4-BE49-F238E27FC236}">
                <a16:creationId xmlns:a16="http://schemas.microsoft.com/office/drawing/2014/main" id="{1B614992-2065-4F7C-A408-3FE87B2CAD4B}"/>
              </a:ext>
            </a:extLst>
          </p:cNvPr>
          <p:cNvSpPr/>
          <p:nvPr/>
        </p:nvSpPr>
        <p:spPr>
          <a:xfrm flipV="1">
            <a:off x="10817846" y="3990001"/>
            <a:ext cx="722243" cy="861825"/>
          </a:xfrm>
          <a:prstGeom prst="bentArrow">
            <a:avLst>
              <a:gd name="adj1" fmla="val 16032"/>
              <a:gd name="adj2" fmla="val 14810"/>
              <a:gd name="adj3" fmla="val 50000"/>
              <a:gd name="adj4" fmla="val 4375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20121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10668000" cy="685800"/>
          </a:xfrm>
        </p:spPr>
        <p:txBody>
          <a:bodyPr>
            <a:normAutofit/>
          </a:bodyPr>
          <a:lstStyle/>
          <a:p>
            <a:r>
              <a:rPr lang="en-US" sz="3600" dirty="0"/>
              <a:t>Anhydrous Ammonia (NH</a:t>
            </a:r>
            <a:r>
              <a:rPr lang="en-US" sz="3600" baseline="-25000" dirty="0"/>
              <a:t>3</a:t>
            </a:r>
            <a:r>
              <a:rPr lang="en-US" sz="3600" dirty="0"/>
              <a:t>)</a:t>
            </a:r>
          </a:p>
        </p:txBody>
      </p:sp>
      <p:sp>
        <p:nvSpPr>
          <p:cNvPr id="3" name="Content Placeholder 2"/>
          <p:cNvSpPr>
            <a:spLocks noGrp="1"/>
          </p:cNvSpPr>
          <p:nvPr>
            <p:ph idx="1"/>
          </p:nvPr>
        </p:nvSpPr>
        <p:spPr>
          <a:xfrm>
            <a:off x="603504" y="1069848"/>
            <a:ext cx="11182096" cy="5193792"/>
          </a:xfrm>
        </p:spPr>
        <p:txBody>
          <a:bodyPr>
            <a:noAutofit/>
          </a:bodyPr>
          <a:lstStyle/>
          <a:p>
            <a:r>
              <a:rPr lang="en-US" sz="2200" dirty="0"/>
              <a:t>The word "anhydrous" means without water. When anhydrous ammonia comes in contact with any moisture, the water and ammonia quickly combine. </a:t>
            </a:r>
            <a:br>
              <a:rPr lang="en-US" sz="2200" dirty="0"/>
            </a:br>
            <a:endParaRPr lang="en-US" sz="2200" dirty="0"/>
          </a:p>
          <a:p>
            <a:r>
              <a:rPr lang="en-US" sz="2200" dirty="0"/>
              <a:t>If ammonia contacts your eyes, skin or mucous membranes, it will cause rapid dehydration and severe burns as it combines with the moisture of the body.</a:t>
            </a:r>
          </a:p>
          <a:p>
            <a:pPr marL="0" indent="0">
              <a:buNone/>
            </a:pPr>
            <a:endParaRPr lang="en-US" sz="2200" dirty="0"/>
          </a:p>
          <a:p>
            <a:r>
              <a:rPr lang="en-US" sz="2200" dirty="0"/>
              <a:t>Anhydrous ammonia is caustic and causes severe chemical burns. Body tissues that contain a high percentage of water, such as the eyes, skin, and respiratory tract are very easily burned. </a:t>
            </a:r>
            <a:br>
              <a:rPr lang="en-US" sz="2200" dirty="0"/>
            </a:br>
            <a:endParaRPr lang="en-US" sz="2200" dirty="0"/>
          </a:p>
          <a:p>
            <a:r>
              <a:rPr lang="en-US" sz="2200" dirty="0"/>
              <a:t>Victims exposed to even small amounts of ammonia require immediate treatment with large quantities of water to minimize the damage.</a:t>
            </a:r>
          </a:p>
        </p:txBody>
      </p:sp>
    </p:spTree>
    <p:extLst>
      <p:ext uri="{BB962C8B-B14F-4D97-AF65-F5344CB8AC3E}">
        <p14:creationId xmlns:p14="http://schemas.microsoft.com/office/powerpoint/2010/main" val="2536966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694B2-B327-2375-00D8-4AEA3977086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DA367F-9CE2-BFBB-1CFE-759EAC9C88FB}"/>
              </a:ext>
            </a:extLst>
          </p:cNvPr>
          <p:cNvSpPr>
            <a:spLocks noGrp="1"/>
          </p:cNvSpPr>
          <p:nvPr>
            <p:ph idx="1"/>
          </p:nvPr>
        </p:nvSpPr>
        <p:spPr>
          <a:xfrm>
            <a:off x="603504" y="1225295"/>
            <a:ext cx="10899647" cy="429769"/>
          </a:xfrm>
        </p:spPr>
        <p:txBody>
          <a:bodyPr/>
          <a:lstStyle/>
          <a:p>
            <a:pPr marL="0" indent="0" fontAlgn="base">
              <a:spcBef>
                <a:spcPts val="0"/>
              </a:spcBef>
              <a:buNone/>
            </a:pPr>
            <a:r>
              <a:rPr lang="en-US" sz="2200" dirty="0">
                <a:solidFill>
                  <a:srgbClr val="000000"/>
                </a:solidFill>
                <a:latin typeface="+mn-lt"/>
              </a:rPr>
              <a:t>The acute effects of ammonia are listed below:</a:t>
            </a:r>
          </a:p>
          <a:p>
            <a:pPr fontAlgn="base">
              <a:spcBef>
                <a:spcPts val="0"/>
              </a:spcBef>
            </a:pPr>
            <a:endParaRPr lang="en-US" sz="2200" dirty="0">
              <a:solidFill>
                <a:srgbClr val="000000"/>
              </a:solidFill>
              <a:latin typeface="+mn-lt"/>
            </a:endParaRPr>
          </a:p>
          <a:p>
            <a:endParaRPr lang="en-US" dirty="0"/>
          </a:p>
        </p:txBody>
      </p:sp>
      <p:sp>
        <p:nvSpPr>
          <p:cNvPr id="3" name="Title 2">
            <a:extLst>
              <a:ext uri="{FF2B5EF4-FFF2-40B4-BE49-F238E27FC236}">
                <a16:creationId xmlns:a16="http://schemas.microsoft.com/office/drawing/2014/main" id="{512C6AD5-69A5-7295-8B49-F39E69227A15}"/>
              </a:ext>
            </a:extLst>
          </p:cNvPr>
          <p:cNvSpPr>
            <a:spLocks noGrp="1"/>
          </p:cNvSpPr>
          <p:nvPr>
            <p:ph type="title"/>
          </p:nvPr>
        </p:nvSpPr>
        <p:spPr>
          <a:xfrm>
            <a:off x="838200" y="227965"/>
            <a:ext cx="10515600" cy="686435"/>
          </a:xfrm>
        </p:spPr>
        <p:txBody>
          <a:bodyPr>
            <a:normAutofit/>
          </a:bodyPr>
          <a:lstStyle/>
          <a:p>
            <a:r>
              <a:rPr lang="en-US" sz="3600" dirty="0"/>
              <a:t>Anhydrous Ammonia (NH</a:t>
            </a:r>
            <a:r>
              <a:rPr lang="en-US" sz="3600" baseline="-25000" dirty="0"/>
              <a:t>3</a:t>
            </a:r>
            <a:r>
              <a:rPr lang="en-US" sz="3600" dirty="0"/>
              <a:t>)</a:t>
            </a:r>
          </a:p>
        </p:txBody>
      </p:sp>
      <p:graphicFrame>
        <p:nvGraphicFramePr>
          <p:cNvPr id="4" name="Content Placeholder 3">
            <a:extLst>
              <a:ext uri="{FF2B5EF4-FFF2-40B4-BE49-F238E27FC236}">
                <a16:creationId xmlns:a16="http://schemas.microsoft.com/office/drawing/2014/main" id="{B6E1877D-6DF1-89D3-C78D-842B0751D7B8}"/>
              </a:ext>
            </a:extLst>
          </p:cNvPr>
          <p:cNvGraphicFramePr>
            <a:graphicFrameLocks/>
          </p:cNvGraphicFramePr>
          <p:nvPr>
            <p:extLst>
              <p:ext uri="{D42A27DB-BD31-4B8C-83A1-F6EECF244321}">
                <p14:modId xmlns:p14="http://schemas.microsoft.com/office/powerpoint/2010/main" val="506865312"/>
              </p:ext>
            </p:extLst>
          </p:nvPr>
        </p:nvGraphicFramePr>
        <p:xfrm>
          <a:off x="2398490" y="1810512"/>
          <a:ext cx="7395020" cy="4279276"/>
        </p:xfrm>
        <a:graphic>
          <a:graphicData uri="http://schemas.openxmlformats.org/drawingml/2006/table">
            <a:tbl>
              <a:tblPr firstRow="1" firstCol="1" bandRow="1">
                <a:tableStyleId>{5C22544A-7EE6-4342-B048-85BDC9FD1C3A}</a:tableStyleId>
              </a:tblPr>
              <a:tblGrid>
                <a:gridCol w="1680770">
                  <a:extLst>
                    <a:ext uri="{9D8B030D-6E8A-4147-A177-3AD203B41FA5}">
                      <a16:colId xmlns:a16="http://schemas.microsoft.com/office/drawing/2014/main" val="20000"/>
                    </a:ext>
                  </a:extLst>
                </a:gridCol>
                <a:gridCol w="5714250">
                  <a:extLst>
                    <a:ext uri="{9D8B030D-6E8A-4147-A177-3AD203B41FA5}">
                      <a16:colId xmlns:a16="http://schemas.microsoft.com/office/drawing/2014/main" val="20001"/>
                    </a:ext>
                  </a:extLst>
                </a:gridCol>
              </a:tblGrid>
              <a:tr h="381878">
                <a:tc>
                  <a:txBody>
                    <a:bodyPr/>
                    <a:lstStyle/>
                    <a:p>
                      <a:pPr marL="0" marR="0">
                        <a:spcBef>
                          <a:spcPts val="800"/>
                        </a:spcBef>
                        <a:spcAft>
                          <a:spcPts val="0"/>
                        </a:spcAft>
                      </a:pPr>
                      <a:r>
                        <a:rPr lang="en-US" sz="1400" dirty="0">
                          <a:effectLst/>
                          <a:latin typeface="+mn-lt"/>
                        </a:rPr>
                        <a:t>5</a:t>
                      </a:r>
                      <a:r>
                        <a:rPr lang="en-US" sz="1400" spc="40" dirty="0">
                          <a:effectLst/>
                          <a:latin typeface="+mn-lt"/>
                        </a:rPr>
                        <a:t> </a:t>
                      </a:r>
                      <a:r>
                        <a:rPr lang="en-US" sz="1400" dirty="0">
                          <a:effectLst/>
                          <a:latin typeface="+mn-lt"/>
                        </a:rPr>
                        <a:t>ppm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74295" marR="0">
                        <a:lnSpc>
                          <a:spcPts val="1320"/>
                        </a:lnSpc>
                        <a:spcBef>
                          <a:spcPts val="800"/>
                        </a:spcBef>
                        <a:spcAft>
                          <a:spcPts val="0"/>
                        </a:spcAft>
                      </a:pPr>
                      <a:r>
                        <a:rPr lang="en-US" sz="1400" dirty="0">
                          <a:effectLst/>
                          <a:latin typeface="+mn-lt"/>
                        </a:rPr>
                        <a:t>Least</a:t>
                      </a:r>
                      <a:r>
                        <a:rPr lang="en-US" sz="1400" spc="-20" dirty="0">
                          <a:effectLst/>
                          <a:latin typeface="+mn-lt"/>
                        </a:rPr>
                        <a:t> </a:t>
                      </a:r>
                      <a:r>
                        <a:rPr lang="en-US" sz="1400" spc="-5" dirty="0">
                          <a:effectLst/>
                          <a:latin typeface="+mn-lt"/>
                        </a:rPr>
                        <a:t>perceptible</a:t>
                      </a:r>
                      <a:r>
                        <a:rPr lang="en-US" sz="1400" spc="-65" dirty="0">
                          <a:effectLst/>
                          <a:latin typeface="+mn-lt"/>
                        </a:rPr>
                        <a:t> </a:t>
                      </a:r>
                      <a:r>
                        <a:rPr lang="en-US" sz="1400" dirty="0">
                          <a:effectLst/>
                          <a:latin typeface="+mn-lt"/>
                        </a:rPr>
                        <a:t>odor</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0"/>
                  </a:ext>
                </a:extLst>
              </a:tr>
              <a:tr h="305618">
                <a:tc>
                  <a:txBody>
                    <a:bodyPr/>
                    <a:lstStyle/>
                    <a:p>
                      <a:pPr marL="0" marR="0">
                        <a:lnSpc>
                          <a:spcPts val="1300"/>
                        </a:lnSpc>
                        <a:spcBef>
                          <a:spcPts val="800"/>
                        </a:spcBef>
                        <a:spcAft>
                          <a:spcPts val="0"/>
                        </a:spcAft>
                      </a:pPr>
                      <a:r>
                        <a:rPr lang="en-US" sz="1400" dirty="0">
                          <a:effectLst/>
                          <a:latin typeface="+mn-lt"/>
                        </a:rPr>
                        <a:t>20-50</a:t>
                      </a:r>
                      <a:r>
                        <a:rPr lang="en-US" sz="1400" spc="65" dirty="0">
                          <a:effectLst/>
                          <a:latin typeface="+mn-lt"/>
                        </a:rPr>
                        <a:t> </a:t>
                      </a:r>
                      <a:r>
                        <a:rPr lang="en-US" sz="1400" dirty="0">
                          <a:effectLst/>
                          <a:latin typeface="+mn-lt"/>
                        </a:rPr>
                        <a:t>ppm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74295" marR="0">
                        <a:lnSpc>
                          <a:spcPts val="1305"/>
                        </a:lnSpc>
                        <a:spcBef>
                          <a:spcPts val="800"/>
                        </a:spcBef>
                        <a:spcAft>
                          <a:spcPts val="0"/>
                        </a:spcAft>
                      </a:pPr>
                      <a:r>
                        <a:rPr lang="en-US" sz="1400" spc="-10" dirty="0">
                          <a:effectLst/>
                          <a:latin typeface="+mn-lt"/>
                        </a:rPr>
                        <a:t>Readily</a:t>
                      </a:r>
                      <a:r>
                        <a:rPr lang="en-US" sz="1400" spc="-5" dirty="0">
                          <a:effectLst/>
                          <a:latin typeface="+mn-lt"/>
                        </a:rPr>
                        <a:t> </a:t>
                      </a:r>
                      <a:r>
                        <a:rPr lang="en-US" sz="1400" dirty="0">
                          <a:effectLst/>
                          <a:latin typeface="+mn-lt"/>
                        </a:rPr>
                        <a:t>detectable</a:t>
                      </a:r>
                      <a:r>
                        <a:rPr lang="en-US" sz="1400" spc="-60" dirty="0">
                          <a:effectLst/>
                          <a:latin typeface="+mn-lt"/>
                        </a:rPr>
                        <a:t> </a:t>
                      </a:r>
                      <a:r>
                        <a:rPr lang="en-US" sz="1400" dirty="0">
                          <a:effectLst/>
                          <a:latin typeface="+mn-lt"/>
                        </a:rPr>
                        <a:t>odor</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305618">
                <a:tc>
                  <a:txBody>
                    <a:bodyPr/>
                    <a:lstStyle/>
                    <a:p>
                      <a:pPr marL="0" marR="0">
                        <a:lnSpc>
                          <a:spcPts val="1300"/>
                        </a:lnSpc>
                        <a:spcBef>
                          <a:spcPts val="800"/>
                        </a:spcBef>
                        <a:spcAft>
                          <a:spcPts val="0"/>
                        </a:spcAft>
                      </a:pPr>
                      <a:r>
                        <a:rPr lang="en-US" sz="1400" dirty="0">
                          <a:effectLst/>
                          <a:latin typeface="+mn-lt"/>
                          <a:ea typeface="Calibri" panose="020F0502020204030204" pitchFamily="34" charset="0"/>
                          <a:cs typeface="Times New Roman" panose="02020603050405020304" pitchFamily="18" charset="0"/>
                        </a:rPr>
                        <a:t>35 ppm</a:t>
                      </a:r>
                    </a:p>
                  </a:txBody>
                  <a:tcPr marL="68580" marR="68580" marT="0" marB="0" anchor="b"/>
                </a:tc>
                <a:tc>
                  <a:txBody>
                    <a:bodyPr/>
                    <a:lstStyle/>
                    <a:p>
                      <a:pPr marL="74295" marR="0">
                        <a:lnSpc>
                          <a:spcPts val="1305"/>
                        </a:lnSpc>
                        <a:spcBef>
                          <a:spcPts val="800"/>
                        </a:spcBef>
                        <a:spcAft>
                          <a:spcPts val="0"/>
                        </a:spcAft>
                      </a:pPr>
                      <a:r>
                        <a:rPr lang="en-US" sz="1400" dirty="0">
                          <a:effectLst/>
                          <a:latin typeface="+mn-lt"/>
                          <a:ea typeface="Calibri" panose="020F0502020204030204" pitchFamily="34" charset="0"/>
                          <a:cs typeface="Times New Roman" panose="02020603050405020304" pitchFamily="18" charset="0"/>
                        </a:rPr>
                        <a:t>Lights and Alarms go off at the tanks – increases as ppm increases</a:t>
                      </a:r>
                    </a:p>
                  </a:txBody>
                  <a:tcPr marL="68580" marR="68580" marT="0" marB="0" anchor="b"/>
                </a:tc>
                <a:extLst>
                  <a:ext uri="{0D108BD9-81ED-4DB2-BD59-A6C34878D82A}">
                    <a16:rowId xmlns:a16="http://schemas.microsoft.com/office/drawing/2014/main" val="105136685"/>
                  </a:ext>
                </a:extLst>
              </a:tr>
              <a:tr h="305618">
                <a:tc>
                  <a:txBody>
                    <a:bodyPr/>
                    <a:lstStyle/>
                    <a:p>
                      <a:pPr marL="0" marR="0">
                        <a:lnSpc>
                          <a:spcPts val="1260"/>
                        </a:lnSpc>
                        <a:spcBef>
                          <a:spcPts val="800"/>
                        </a:spcBef>
                        <a:spcAft>
                          <a:spcPts val="0"/>
                        </a:spcAft>
                      </a:pPr>
                      <a:r>
                        <a:rPr lang="en-US" sz="1400" dirty="0">
                          <a:effectLst/>
                          <a:latin typeface="+mn-lt"/>
                        </a:rPr>
                        <a:t>50</a:t>
                      </a:r>
                      <a:r>
                        <a:rPr lang="en-US" sz="1400" spc="45" dirty="0">
                          <a:effectLst/>
                          <a:latin typeface="+mn-lt"/>
                        </a:rPr>
                        <a:t> </a:t>
                      </a:r>
                      <a:r>
                        <a:rPr lang="en-US" sz="1400" dirty="0">
                          <a:effectLst/>
                          <a:latin typeface="+mn-lt"/>
                        </a:rPr>
                        <a:t>ppm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71120" marR="0">
                        <a:lnSpc>
                          <a:spcPts val="1295"/>
                        </a:lnSpc>
                        <a:spcBef>
                          <a:spcPts val="800"/>
                        </a:spcBef>
                        <a:spcAft>
                          <a:spcPts val="0"/>
                        </a:spcAft>
                      </a:pPr>
                      <a:r>
                        <a:rPr lang="en-US" sz="1400" dirty="0">
                          <a:effectLst/>
                          <a:latin typeface="+mn-lt"/>
                        </a:rPr>
                        <a:t>OSHA</a:t>
                      </a:r>
                      <a:r>
                        <a:rPr lang="en-US" sz="1400" spc="-45" dirty="0">
                          <a:effectLst/>
                          <a:latin typeface="+mn-lt"/>
                        </a:rPr>
                        <a:t> </a:t>
                      </a:r>
                      <a:r>
                        <a:rPr lang="en-US" sz="1400" dirty="0">
                          <a:effectLst/>
                          <a:latin typeface="+mn-lt"/>
                        </a:rPr>
                        <a:t>PEL-8hr</a:t>
                      </a:r>
                      <a:r>
                        <a:rPr lang="en-US" sz="1400" spc="-120" dirty="0">
                          <a:effectLst/>
                          <a:latin typeface="+mn-lt"/>
                        </a:rPr>
                        <a:t> </a:t>
                      </a:r>
                      <a:r>
                        <a:rPr lang="en-US" sz="1400" dirty="0">
                          <a:effectLst/>
                          <a:latin typeface="+mn-lt"/>
                        </a:rPr>
                        <a:t>work shift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601118">
                <a:tc>
                  <a:txBody>
                    <a:bodyPr/>
                    <a:lstStyle/>
                    <a:p>
                      <a:pPr marL="0" marR="0">
                        <a:lnSpc>
                          <a:spcPts val="1310"/>
                        </a:lnSpc>
                        <a:spcBef>
                          <a:spcPts val="800"/>
                        </a:spcBef>
                        <a:spcAft>
                          <a:spcPts val="0"/>
                        </a:spcAft>
                      </a:pPr>
                      <a:r>
                        <a:rPr lang="en-US" sz="1400" dirty="0">
                          <a:effectLst/>
                          <a:latin typeface="+mn-lt"/>
                        </a:rPr>
                        <a:t>50-100</a:t>
                      </a:r>
                      <a:r>
                        <a:rPr lang="en-US" sz="1400" spc="20" dirty="0">
                          <a:effectLst/>
                          <a:latin typeface="+mn-lt"/>
                        </a:rPr>
                        <a:t> </a:t>
                      </a:r>
                      <a:r>
                        <a:rPr lang="en-US" sz="1400" dirty="0">
                          <a:effectLst/>
                          <a:latin typeface="+mn-lt"/>
                        </a:rPr>
                        <a:t>ppm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64770" marR="70485" indent="8890">
                        <a:lnSpc>
                          <a:spcPts val="1290"/>
                        </a:lnSpc>
                        <a:spcBef>
                          <a:spcPts val="800"/>
                        </a:spcBef>
                        <a:spcAft>
                          <a:spcPts val="0"/>
                        </a:spcAft>
                      </a:pPr>
                      <a:r>
                        <a:rPr lang="en-US" sz="1400" dirty="0">
                          <a:effectLst/>
                          <a:latin typeface="+mn-lt"/>
                        </a:rPr>
                        <a:t>No</a:t>
                      </a:r>
                      <a:r>
                        <a:rPr lang="en-US" sz="1400" spc="250" dirty="0">
                          <a:effectLst/>
                          <a:latin typeface="+mn-lt"/>
                        </a:rPr>
                        <a:t> </a:t>
                      </a:r>
                      <a:r>
                        <a:rPr lang="en-US" sz="1400" dirty="0">
                          <a:effectLst/>
                          <a:latin typeface="+mn-lt"/>
                        </a:rPr>
                        <a:t>discomfort </a:t>
                      </a:r>
                      <a:r>
                        <a:rPr lang="en-US" sz="1400" spc="65" dirty="0">
                          <a:effectLst/>
                          <a:latin typeface="+mn-lt"/>
                        </a:rPr>
                        <a:t> </a:t>
                      </a:r>
                      <a:r>
                        <a:rPr lang="en-US" sz="1400" dirty="0">
                          <a:effectLst/>
                          <a:latin typeface="+mn-lt"/>
                        </a:rPr>
                        <a:t>or </a:t>
                      </a:r>
                      <a:r>
                        <a:rPr lang="en-US" sz="1400" spc="30" dirty="0">
                          <a:effectLst/>
                          <a:latin typeface="+mn-lt"/>
                        </a:rPr>
                        <a:t> </a:t>
                      </a:r>
                      <a:r>
                        <a:rPr lang="en-US" sz="1400" spc="-110" dirty="0">
                          <a:effectLst/>
                          <a:latin typeface="+mn-lt"/>
                        </a:rPr>
                        <a:t>i</a:t>
                      </a:r>
                      <a:r>
                        <a:rPr lang="en-US" sz="1400" dirty="0">
                          <a:effectLst/>
                          <a:latin typeface="+mn-lt"/>
                        </a:rPr>
                        <a:t>mpairment </a:t>
                      </a:r>
                      <a:r>
                        <a:rPr lang="en-US" sz="1400" spc="35" dirty="0">
                          <a:effectLst/>
                          <a:latin typeface="+mn-lt"/>
                        </a:rPr>
                        <a:t> </a:t>
                      </a:r>
                      <a:r>
                        <a:rPr lang="en-US" sz="1400" dirty="0">
                          <a:effectLst/>
                          <a:latin typeface="+mn-lt"/>
                        </a:rPr>
                        <a:t>of </a:t>
                      </a:r>
                      <a:r>
                        <a:rPr lang="en-US" sz="1400" spc="30" dirty="0">
                          <a:effectLst/>
                          <a:latin typeface="+mn-lt"/>
                        </a:rPr>
                        <a:t> </a:t>
                      </a:r>
                      <a:r>
                        <a:rPr lang="en-US" sz="1400" dirty="0">
                          <a:effectLst/>
                          <a:latin typeface="+mn-lt"/>
                        </a:rPr>
                        <a:t>hea</a:t>
                      </a:r>
                      <a:r>
                        <a:rPr lang="en-US" sz="1400" spc="-65" dirty="0">
                          <a:effectLst/>
                          <a:latin typeface="+mn-lt"/>
                        </a:rPr>
                        <a:t>l</a:t>
                      </a:r>
                      <a:r>
                        <a:rPr lang="en-US" sz="1400" dirty="0">
                          <a:effectLst/>
                          <a:latin typeface="+mn-lt"/>
                        </a:rPr>
                        <a:t>th </a:t>
                      </a:r>
                      <a:r>
                        <a:rPr lang="en-US" sz="1400" spc="5" dirty="0">
                          <a:effectLst/>
                          <a:latin typeface="+mn-lt"/>
                        </a:rPr>
                        <a:t> </a:t>
                      </a:r>
                      <a:r>
                        <a:rPr lang="en-US" sz="1400" dirty="0">
                          <a:effectLst/>
                          <a:latin typeface="+mn-lt"/>
                        </a:rPr>
                        <a:t>for </a:t>
                      </a:r>
                      <a:r>
                        <a:rPr lang="en-US" sz="1400" spc="85" dirty="0">
                          <a:effectLst/>
                          <a:latin typeface="+mn-lt"/>
                        </a:rPr>
                        <a:t> </a:t>
                      </a:r>
                      <a:r>
                        <a:rPr lang="en-US" sz="1400" dirty="0">
                          <a:effectLst/>
                          <a:latin typeface="+mn-lt"/>
                        </a:rPr>
                        <a:t>prolonged exposure</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601118">
                <a:tc>
                  <a:txBody>
                    <a:bodyPr/>
                    <a:lstStyle/>
                    <a:p>
                      <a:pPr marL="0" marR="0">
                        <a:lnSpc>
                          <a:spcPts val="1310"/>
                        </a:lnSpc>
                        <a:spcBef>
                          <a:spcPts val="800"/>
                        </a:spcBef>
                        <a:spcAft>
                          <a:spcPts val="0"/>
                        </a:spcAft>
                      </a:pPr>
                      <a:r>
                        <a:rPr lang="en-US" sz="1400" dirty="0">
                          <a:effectLst/>
                          <a:latin typeface="+mn-lt"/>
                        </a:rPr>
                        <a:t>150-200</a:t>
                      </a:r>
                      <a:r>
                        <a:rPr lang="en-US" sz="1400" spc="-45" dirty="0">
                          <a:effectLst/>
                          <a:latin typeface="+mn-lt"/>
                        </a:rPr>
                        <a:t> </a:t>
                      </a:r>
                      <a:r>
                        <a:rPr lang="en-US" sz="1400" dirty="0">
                          <a:effectLst/>
                          <a:latin typeface="+mn-lt"/>
                        </a:rPr>
                        <a:t>ppm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67945" marR="66040" indent="2540">
                        <a:lnSpc>
                          <a:spcPts val="1320"/>
                        </a:lnSpc>
                        <a:spcBef>
                          <a:spcPts val="800"/>
                        </a:spcBef>
                        <a:spcAft>
                          <a:spcPts val="0"/>
                        </a:spcAft>
                      </a:pPr>
                      <a:r>
                        <a:rPr lang="en-US" sz="1400" dirty="0">
                          <a:effectLst/>
                          <a:latin typeface="+mn-lt"/>
                        </a:rPr>
                        <a:t>General</a:t>
                      </a:r>
                      <a:r>
                        <a:rPr lang="en-US" sz="1400" spc="35" dirty="0">
                          <a:effectLst/>
                          <a:latin typeface="+mn-lt"/>
                        </a:rPr>
                        <a:t> </a:t>
                      </a:r>
                      <a:r>
                        <a:rPr lang="en-US" sz="1400" dirty="0">
                          <a:effectLst/>
                          <a:latin typeface="+mn-lt"/>
                        </a:rPr>
                        <a:t>discomfort</a:t>
                      </a:r>
                      <a:r>
                        <a:rPr lang="en-US" sz="1400" spc="115" dirty="0">
                          <a:effectLst/>
                          <a:latin typeface="+mn-lt"/>
                        </a:rPr>
                        <a:t> </a:t>
                      </a:r>
                      <a:r>
                        <a:rPr lang="en-US" sz="1400" dirty="0">
                          <a:effectLst/>
                          <a:latin typeface="+mn-lt"/>
                        </a:rPr>
                        <a:t>and</a:t>
                      </a:r>
                      <a:r>
                        <a:rPr lang="en-US" sz="1400" spc="30" dirty="0">
                          <a:effectLst/>
                          <a:latin typeface="+mn-lt"/>
                        </a:rPr>
                        <a:t> </a:t>
                      </a:r>
                      <a:r>
                        <a:rPr lang="en-US" sz="1400" dirty="0">
                          <a:effectLst/>
                          <a:latin typeface="+mn-lt"/>
                        </a:rPr>
                        <a:t>eye</a:t>
                      </a:r>
                      <a:r>
                        <a:rPr lang="en-US" sz="1400" spc="40" dirty="0">
                          <a:effectLst/>
                          <a:latin typeface="+mn-lt"/>
                        </a:rPr>
                        <a:t> </a:t>
                      </a:r>
                      <a:r>
                        <a:rPr lang="en-US" sz="1400" dirty="0">
                          <a:effectLst/>
                          <a:latin typeface="+mn-lt"/>
                        </a:rPr>
                        <a:t>tear</a:t>
                      </a:r>
                      <a:r>
                        <a:rPr lang="en-US" sz="1400" spc="35" dirty="0">
                          <a:effectLst/>
                          <a:latin typeface="+mn-lt"/>
                        </a:rPr>
                        <a:t>i</a:t>
                      </a:r>
                      <a:r>
                        <a:rPr lang="en-US" sz="1400" dirty="0">
                          <a:effectLst/>
                          <a:latin typeface="+mn-lt"/>
                        </a:rPr>
                        <a:t>ng;</a:t>
                      </a:r>
                      <a:r>
                        <a:rPr lang="en-US" sz="1400" spc="25" dirty="0">
                          <a:effectLst/>
                          <a:latin typeface="+mn-lt"/>
                        </a:rPr>
                        <a:t> </a:t>
                      </a:r>
                      <a:r>
                        <a:rPr lang="en-US" sz="1400" dirty="0">
                          <a:effectLst/>
                          <a:latin typeface="+mn-lt"/>
                        </a:rPr>
                        <a:t>no</a:t>
                      </a:r>
                      <a:r>
                        <a:rPr lang="en-US" sz="1400" spc="40" dirty="0">
                          <a:effectLst/>
                          <a:latin typeface="+mn-lt"/>
                        </a:rPr>
                        <a:t> </a:t>
                      </a:r>
                      <a:r>
                        <a:rPr lang="en-US" sz="1400" spc="-105" dirty="0">
                          <a:effectLst/>
                          <a:latin typeface="+mn-lt"/>
                        </a:rPr>
                        <a:t>l</a:t>
                      </a:r>
                      <a:r>
                        <a:rPr lang="en-US" sz="1400" dirty="0">
                          <a:effectLst/>
                          <a:latin typeface="+mn-lt"/>
                        </a:rPr>
                        <a:t>ast</a:t>
                      </a:r>
                      <a:r>
                        <a:rPr lang="en-US" sz="1400" spc="5" dirty="0">
                          <a:effectLst/>
                          <a:latin typeface="+mn-lt"/>
                        </a:rPr>
                        <a:t>i</a:t>
                      </a:r>
                      <a:r>
                        <a:rPr lang="en-US" sz="1400" dirty="0">
                          <a:effectLst/>
                          <a:latin typeface="+mn-lt"/>
                        </a:rPr>
                        <a:t>ng</a:t>
                      </a:r>
                      <a:r>
                        <a:rPr lang="en-US" sz="1400" spc="-20" dirty="0">
                          <a:effectLst/>
                          <a:latin typeface="+mn-lt"/>
                        </a:rPr>
                        <a:t> </a:t>
                      </a:r>
                      <a:r>
                        <a:rPr lang="en-US" sz="1400" dirty="0">
                          <a:effectLst/>
                          <a:latin typeface="+mn-lt"/>
                        </a:rPr>
                        <a:t>effect</a:t>
                      </a:r>
                      <a:r>
                        <a:rPr lang="en-US" sz="1400" spc="75" dirty="0">
                          <a:effectLst/>
                          <a:latin typeface="+mn-lt"/>
                        </a:rPr>
                        <a:t> </a:t>
                      </a:r>
                      <a:r>
                        <a:rPr lang="en-US" sz="1400" dirty="0">
                          <a:effectLst/>
                          <a:latin typeface="+mn-lt"/>
                        </a:rPr>
                        <a:t>on short</a:t>
                      </a:r>
                      <a:r>
                        <a:rPr lang="en-US" sz="1400" spc="-30" dirty="0">
                          <a:effectLst/>
                          <a:latin typeface="+mn-lt"/>
                        </a:rPr>
                        <a:t> </a:t>
                      </a:r>
                      <a:r>
                        <a:rPr lang="en-US" sz="1400" dirty="0">
                          <a:effectLst/>
                          <a:latin typeface="+mn-lt"/>
                        </a:rPr>
                        <a:t>exposure</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601118">
                <a:tc>
                  <a:txBody>
                    <a:bodyPr/>
                    <a:lstStyle/>
                    <a:p>
                      <a:pPr marL="0" marR="0">
                        <a:lnSpc>
                          <a:spcPts val="1310"/>
                        </a:lnSpc>
                        <a:spcBef>
                          <a:spcPts val="800"/>
                        </a:spcBef>
                        <a:spcAft>
                          <a:spcPts val="0"/>
                        </a:spcAft>
                      </a:pPr>
                      <a:r>
                        <a:rPr lang="en-US" sz="1400" dirty="0">
                          <a:effectLst/>
                          <a:latin typeface="+mn-lt"/>
                        </a:rPr>
                        <a:t>400-700</a:t>
                      </a:r>
                      <a:r>
                        <a:rPr lang="en-US" sz="1400" spc="80" dirty="0">
                          <a:effectLst/>
                          <a:latin typeface="+mn-lt"/>
                        </a:rPr>
                        <a:t> </a:t>
                      </a:r>
                      <a:r>
                        <a:rPr lang="en-US" sz="1400" dirty="0">
                          <a:effectLst/>
                          <a:latin typeface="+mn-lt"/>
                        </a:rPr>
                        <a:t>ppm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71120" marR="59690">
                        <a:lnSpc>
                          <a:spcPts val="1290"/>
                        </a:lnSpc>
                        <a:spcBef>
                          <a:spcPts val="800"/>
                        </a:spcBef>
                        <a:spcAft>
                          <a:spcPts val="0"/>
                        </a:spcAft>
                      </a:pPr>
                      <a:r>
                        <a:rPr lang="en-US" sz="1400" dirty="0">
                          <a:effectLst/>
                          <a:latin typeface="+mn-lt"/>
                        </a:rPr>
                        <a:t>Severe </a:t>
                      </a:r>
                      <a:r>
                        <a:rPr lang="en-US" sz="1400" spc="80" dirty="0">
                          <a:effectLst/>
                          <a:latin typeface="+mn-lt"/>
                        </a:rPr>
                        <a:t> </a:t>
                      </a:r>
                      <a:r>
                        <a:rPr lang="en-US" sz="1400" spc="-10" dirty="0">
                          <a:effectLst/>
                          <a:latin typeface="+mn-lt"/>
                        </a:rPr>
                        <a:t>irri</a:t>
                      </a:r>
                      <a:r>
                        <a:rPr lang="en-US" sz="1400" spc="-15" dirty="0">
                          <a:effectLst/>
                          <a:latin typeface="+mn-lt"/>
                        </a:rPr>
                        <a:t>tation</a:t>
                      </a:r>
                      <a:r>
                        <a:rPr lang="en-US" sz="1400" dirty="0">
                          <a:effectLst/>
                          <a:latin typeface="+mn-lt"/>
                        </a:rPr>
                        <a:t> </a:t>
                      </a:r>
                      <a:r>
                        <a:rPr lang="en-US" sz="1400" spc="75" dirty="0">
                          <a:effectLst/>
                          <a:latin typeface="+mn-lt"/>
                        </a:rPr>
                        <a:t> </a:t>
                      </a:r>
                      <a:r>
                        <a:rPr lang="en-US" sz="1400" dirty="0">
                          <a:effectLst/>
                          <a:latin typeface="+mn-lt"/>
                        </a:rPr>
                        <a:t>of </a:t>
                      </a:r>
                      <a:r>
                        <a:rPr lang="en-US" sz="1400" spc="5" dirty="0">
                          <a:effectLst/>
                          <a:latin typeface="+mn-lt"/>
                        </a:rPr>
                        <a:t> </a:t>
                      </a:r>
                      <a:r>
                        <a:rPr lang="en-US" sz="1400" dirty="0">
                          <a:effectLst/>
                          <a:latin typeface="+mn-lt"/>
                        </a:rPr>
                        <a:t>eyes, </a:t>
                      </a:r>
                      <a:r>
                        <a:rPr lang="en-US" sz="1400" spc="40" dirty="0">
                          <a:effectLst/>
                          <a:latin typeface="+mn-lt"/>
                        </a:rPr>
                        <a:t> </a:t>
                      </a:r>
                      <a:r>
                        <a:rPr lang="en-US" sz="1400" dirty="0">
                          <a:effectLst/>
                          <a:latin typeface="+mn-lt"/>
                        </a:rPr>
                        <a:t>ears, </a:t>
                      </a:r>
                      <a:r>
                        <a:rPr lang="en-US" sz="1400" spc="65" dirty="0">
                          <a:effectLst/>
                          <a:latin typeface="+mn-lt"/>
                        </a:rPr>
                        <a:t> </a:t>
                      </a:r>
                      <a:r>
                        <a:rPr lang="en-US" sz="1400" dirty="0">
                          <a:effectLst/>
                          <a:latin typeface="+mn-lt"/>
                        </a:rPr>
                        <a:t>nose,  and</a:t>
                      </a:r>
                      <a:r>
                        <a:rPr lang="en-US" sz="1400" spc="290" dirty="0">
                          <a:effectLst/>
                          <a:latin typeface="+mn-lt"/>
                        </a:rPr>
                        <a:t> </a:t>
                      </a:r>
                      <a:r>
                        <a:rPr lang="en-US" sz="1400" dirty="0">
                          <a:effectLst/>
                          <a:latin typeface="+mn-lt"/>
                        </a:rPr>
                        <a:t>throat; </a:t>
                      </a:r>
                      <a:r>
                        <a:rPr lang="en-US" sz="1400" spc="85" dirty="0">
                          <a:effectLst/>
                          <a:latin typeface="+mn-lt"/>
                        </a:rPr>
                        <a:t> </a:t>
                      </a:r>
                      <a:r>
                        <a:rPr lang="en-US" sz="1400" dirty="0">
                          <a:effectLst/>
                          <a:latin typeface="+mn-lt"/>
                        </a:rPr>
                        <a:t>no</a:t>
                      </a:r>
                      <a:r>
                        <a:rPr lang="en-US" sz="1400" spc="105" dirty="0">
                          <a:effectLst/>
                          <a:latin typeface="+mn-lt"/>
                        </a:rPr>
                        <a:t> </a:t>
                      </a:r>
                      <a:r>
                        <a:rPr lang="en-US" sz="1400" spc="-105" dirty="0">
                          <a:effectLst/>
                          <a:latin typeface="+mn-lt"/>
                        </a:rPr>
                        <a:t>l</a:t>
                      </a:r>
                      <a:r>
                        <a:rPr lang="en-US" sz="1400" dirty="0">
                          <a:effectLst/>
                          <a:latin typeface="+mn-lt"/>
                        </a:rPr>
                        <a:t>asting</a:t>
                      </a:r>
                      <a:r>
                        <a:rPr lang="en-US" sz="1400" spc="-30" dirty="0">
                          <a:effectLst/>
                          <a:latin typeface="+mn-lt"/>
                        </a:rPr>
                        <a:t> </a:t>
                      </a:r>
                      <a:r>
                        <a:rPr lang="en-US" sz="1400" dirty="0">
                          <a:effectLst/>
                          <a:latin typeface="+mn-lt"/>
                        </a:rPr>
                        <a:t>effect</a:t>
                      </a:r>
                      <a:r>
                        <a:rPr lang="en-US" sz="1400" spc="65" dirty="0">
                          <a:effectLst/>
                          <a:latin typeface="+mn-lt"/>
                        </a:rPr>
                        <a:t> </a:t>
                      </a:r>
                      <a:r>
                        <a:rPr lang="en-US" sz="1400" dirty="0">
                          <a:effectLst/>
                          <a:latin typeface="+mn-lt"/>
                        </a:rPr>
                        <a:t>on</a:t>
                      </a:r>
                      <a:r>
                        <a:rPr lang="en-US" sz="1400" spc="5" dirty="0">
                          <a:effectLst/>
                          <a:latin typeface="+mn-lt"/>
                        </a:rPr>
                        <a:t> </a:t>
                      </a:r>
                      <a:r>
                        <a:rPr lang="en-US" sz="1400" dirty="0">
                          <a:effectLst/>
                          <a:latin typeface="+mn-lt"/>
                        </a:rPr>
                        <a:t>short</a:t>
                      </a:r>
                      <a:r>
                        <a:rPr lang="en-US" sz="1400" spc="35" dirty="0">
                          <a:effectLst/>
                          <a:latin typeface="+mn-lt"/>
                        </a:rPr>
                        <a:t> </a:t>
                      </a:r>
                      <a:r>
                        <a:rPr lang="en-US" sz="1400" dirty="0">
                          <a:effectLst/>
                          <a:latin typeface="+mn-lt"/>
                        </a:rPr>
                        <a:t>exposure</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305618">
                <a:tc>
                  <a:txBody>
                    <a:bodyPr/>
                    <a:lstStyle/>
                    <a:p>
                      <a:pPr marL="0" marR="0">
                        <a:lnSpc>
                          <a:spcPts val="1275"/>
                        </a:lnSpc>
                        <a:spcBef>
                          <a:spcPts val="800"/>
                        </a:spcBef>
                        <a:spcAft>
                          <a:spcPts val="0"/>
                        </a:spcAft>
                      </a:pPr>
                      <a:r>
                        <a:rPr lang="en-US" sz="1400" dirty="0">
                          <a:effectLst/>
                          <a:latin typeface="+mn-lt"/>
                        </a:rPr>
                        <a:t>1700</a:t>
                      </a:r>
                      <a:r>
                        <a:rPr lang="en-US" sz="1400" spc="-35" dirty="0">
                          <a:effectLst/>
                          <a:latin typeface="+mn-lt"/>
                        </a:rPr>
                        <a:t> </a:t>
                      </a:r>
                      <a:r>
                        <a:rPr lang="en-US" sz="1400" dirty="0">
                          <a:effectLst/>
                          <a:latin typeface="+mn-lt"/>
                        </a:rPr>
                        <a:t>ppm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67945" marR="0">
                        <a:lnSpc>
                          <a:spcPts val="1280"/>
                        </a:lnSpc>
                        <a:spcBef>
                          <a:spcPts val="800"/>
                        </a:spcBef>
                        <a:spcAft>
                          <a:spcPts val="0"/>
                        </a:spcAft>
                      </a:pPr>
                      <a:r>
                        <a:rPr lang="en-US" sz="1400" dirty="0">
                          <a:effectLst/>
                          <a:latin typeface="+mn-lt"/>
                        </a:rPr>
                        <a:t>Coughing,</a:t>
                      </a:r>
                      <a:r>
                        <a:rPr lang="en-US" sz="1400" spc="30" dirty="0">
                          <a:effectLst/>
                          <a:latin typeface="+mn-lt"/>
                        </a:rPr>
                        <a:t> </a:t>
                      </a:r>
                      <a:r>
                        <a:rPr lang="en-US" sz="1400" dirty="0">
                          <a:effectLst/>
                          <a:latin typeface="+mn-lt"/>
                        </a:rPr>
                        <a:t>bronchial</a:t>
                      </a:r>
                      <a:r>
                        <a:rPr lang="en-US" sz="1400" spc="-65" dirty="0">
                          <a:effectLst/>
                          <a:latin typeface="+mn-lt"/>
                        </a:rPr>
                        <a:t> </a:t>
                      </a:r>
                      <a:r>
                        <a:rPr lang="en-US" sz="1400" dirty="0">
                          <a:effectLst/>
                          <a:latin typeface="+mn-lt"/>
                        </a:rPr>
                        <a:t>spasms</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435786">
                <a:tc>
                  <a:txBody>
                    <a:bodyPr/>
                    <a:lstStyle/>
                    <a:p>
                      <a:pPr marL="0" marR="0">
                        <a:lnSpc>
                          <a:spcPts val="1310"/>
                        </a:lnSpc>
                        <a:spcBef>
                          <a:spcPts val="800"/>
                        </a:spcBef>
                        <a:spcAft>
                          <a:spcPts val="0"/>
                        </a:spcAft>
                      </a:pPr>
                      <a:r>
                        <a:rPr lang="en-US" sz="1400" dirty="0">
                          <a:effectLst/>
                          <a:latin typeface="+mn-lt"/>
                        </a:rPr>
                        <a:t>2000</a:t>
                      </a:r>
                      <a:r>
                        <a:rPr lang="en-US" sz="1400" spc="15" dirty="0">
                          <a:effectLst/>
                          <a:latin typeface="+mn-lt"/>
                        </a:rPr>
                        <a:t> </a:t>
                      </a:r>
                      <a:r>
                        <a:rPr lang="en-US" sz="1400" dirty="0">
                          <a:effectLst/>
                          <a:latin typeface="+mn-lt"/>
                        </a:rPr>
                        <a:t>-3000</a:t>
                      </a:r>
                      <a:r>
                        <a:rPr lang="en-US" sz="1400" spc="40" dirty="0">
                          <a:effectLst/>
                          <a:latin typeface="+mn-lt"/>
                        </a:rPr>
                        <a:t> </a:t>
                      </a:r>
                      <a:r>
                        <a:rPr lang="en-US" sz="1400" dirty="0">
                          <a:effectLst/>
                          <a:latin typeface="+mn-lt"/>
                        </a:rPr>
                        <a:t>ppm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62230" marR="60960" indent="8890">
                        <a:lnSpc>
                          <a:spcPts val="1290"/>
                        </a:lnSpc>
                        <a:spcBef>
                          <a:spcPts val="800"/>
                        </a:spcBef>
                        <a:spcAft>
                          <a:spcPts val="0"/>
                        </a:spcAft>
                      </a:pPr>
                      <a:r>
                        <a:rPr lang="en-US" sz="1400" dirty="0">
                          <a:effectLst/>
                          <a:latin typeface="+mn-lt"/>
                        </a:rPr>
                        <a:t>Dangerous,</a:t>
                      </a:r>
                      <a:r>
                        <a:rPr lang="en-US" sz="1400" spc="245" dirty="0">
                          <a:effectLst/>
                          <a:latin typeface="+mn-lt"/>
                        </a:rPr>
                        <a:t> </a:t>
                      </a:r>
                      <a:r>
                        <a:rPr lang="en-US" sz="1400" spc="-105" dirty="0">
                          <a:effectLst/>
                          <a:latin typeface="+mn-lt"/>
                        </a:rPr>
                        <a:t>l</a:t>
                      </a:r>
                      <a:r>
                        <a:rPr lang="en-US" sz="1400" dirty="0">
                          <a:effectLst/>
                          <a:latin typeface="+mn-lt"/>
                        </a:rPr>
                        <a:t>ess</a:t>
                      </a:r>
                      <a:r>
                        <a:rPr lang="en-US" sz="1400" spc="210" dirty="0">
                          <a:effectLst/>
                          <a:latin typeface="+mn-lt"/>
                        </a:rPr>
                        <a:t> </a:t>
                      </a:r>
                      <a:r>
                        <a:rPr lang="en-US" sz="1400" dirty="0">
                          <a:effectLst/>
                          <a:latin typeface="+mn-lt"/>
                        </a:rPr>
                        <a:t>than</a:t>
                      </a:r>
                      <a:r>
                        <a:rPr lang="en-US" sz="1400" spc="240" dirty="0">
                          <a:effectLst/>
                          <a:latin typeface="+mn-lt"/>
                        </a:rPr>
                        <a:t> </a:t>
                      </a:r>
                      <a:r>
                        <a:rPr lang="en-US" sz="1400" dirty="0">
                          <a:effectLst/>
                          <a:latin typeface="+mn-lt"/>
                        </a:rPr>
                        <a:t>one-half</a:t>
                      </a:r>
                      <a:r>
                        <a:rPr lang="en-US" sz="1400" spc="300" dirty="0">
                          <a:effectLst/>
                          <a:latin typeface="+mn-lt"/>
                        </a:rPr>
                        <a:t> </a:t>
                      </a:r>
                      <a:r>
                        <a:rPr lang="en-US" sz="1400" dirty="0">
                          <a:effectLst/>
                          <a:latin typeface="+mn-lt"/>
                        </a:rPr>
                        <a:t>hour</a:t>
                      </a:r>
                      <a:r>
                        <a:rPr lang="en-US" sz="1400" spc="185" dirty="0">
                          <a:effectLst/>
                          <a:latin typeface="+mn-lt"/>
                        </a:rPr>
                        <a:t> </a:t>
                      </a:r>
                      <a:r>
                        <a:rPr lang="en-US" sz="1400" dirty="0">
                          <a:effectLst/>
                          <a:latin typeface="+mn-lt"/>
                        </a:rPr>
                        <a:t>exposure</a:t>
                      </a:r>
                      <a:r>
                        <a:rPr lang="en-US" sz="1400" spc="260" dirty="0">
                          <a:effectLst/>
                          <a:latin typeface="+mn-lt"/>
                        </a:rPr>
                        <a:t> </a:t>
                      </a:r>
                      <a:r>
                        <a:rPr lang="en-US" sz="1400" dirty="0">
                          <a:effectLst/>
                          <a:latin typeface="+mn-lt"/>
                        </a:rPr>
                        <a:t>may</a:t>
                      </a:r>
                      <a:r>
                        <a:rPr lang="en-US" sz="1400" spc="190" dirty="0">
                          <a:effectLst/>
                          <a:latin typeface="+mn-lt"/>
                        </a:rPr>
                        <a:t> </a:t>
                      </a:r>
                      <a:r>
                        <a:rPr lang="en-US" sz="1400" dirty="0">
                          <a:effectLst/>
                          <a:latin typeface="+mn-lt"/>
                        </a:rPr>
                        <a:t>be fatal</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r h="435786">
                <a:tc>
                  <a:txBody>
                    <a:bodyPr/>
                    <a:lstStyle/>
                    <a:p>
                      <a:pPr marL="0" marR="0">
                        <a:lnSpc>
                          <a:spcPts val="1300"/>
                        </a:lnSpc>
                        <a:spcBef>
                          <a:spcPts val="800"/>
                        </a:spcBef>
                        <a:spcAft>
                          <a:spcPts val="0"/>
                        </a:spcAft>
                      </a:pPr>
                      <a:r>
                        <a:rPr lang="en-US" sz="1400" dirty="0">
                          <a:effectLst/>
                          <a:latin typeface="+mn-lt"/>
                        </a:rPr>
                        <a:t>5000-10,000</a:t>
                      </a:r>
                      <a:r>
                        <a:rPr lang="en-US" sz="1400" spc="-5" dirty="0">
                          <a:effectLst/>
                          <a:latin typeface="+mn-lt"/>
                        </a:rPr>
                        <a:t> </a:t>
                      </a:r>
                      <a:r>
                        <a:rPr lang="en-US" sz="1400" dirty="0">
                          <a:effectLst/>
                          <a:latin typeface="+mn-lt"/>
                        </a:rPr>
                        <a:t>ppm</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tc>
                  <a:txBody>
                    <a:bodyPr/>
                    <a:lstStyle/>
                    <a:p>
                      <a:pPr marL="71120" marR="0">
                        <a:lnSpc>
                          <a:spcPts val="1300"/>
                        </a:lnSpc>
                        <a:spcBef>
                          <a:spcPts val="800"/>
                        </a:spcBef>
                        <a:spcAft>
                          <a:spcPts val="0"/>
                        </a:spcAft>
                      </a:pPr>
                      <a:r>
                        <a:rPr lang="en-US" sz="1400" dirty="0">
                          <a:effectLst/>
                          <a:latin typeface="+mn-lt"/>
                        </a:rPr>
                        <a:t>Rapidly</a:t>
                      </a:r>
                      <a:r>
                        <a:rPr lang="en-US" sz="1400" spc="-20" dirty="0">
                          <a:effectLst/>
                          <a:latin typeface="+mn-lt"/>
                        </a:rPr>
                        <a:t> </a:t>
                      </a:r>
                      <a:r>
                        <a:rPr lang="en-US" sz="1400" dirty="0">
                          <a:effectLst/>
                          <a:latin typeface="+mn-lt"/>
                        </a:rPr>
                        <a:t>fatal</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2036554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5A78-6F7C-135A-A3CB-7A87E83CA491}"/>
              </a:ext>
            </a:extLst>
          </p:cNvPr>
          <p:cNvSpPr>
            <a:spLocks noGrp="1"/>
          </p:cNvSpPr>
          <p:nvPr>
            <p:ph type="ctrTitle"/>
          </p:nvPr>
        </p:nvSpPr>
        <p:spPr/>
        <p:txBody>
          <a:bodyPr/>
          <a:lstStyle/>
          <a:p>
            <a:r>
              <a:rPr lang="en-US" dirty="0"/>
              <a:t>Dropped Object Prevention Plan</a:t>
            </a:r>
          </a:p>
        </p:txBody>
      </p:sp>
    </p:spTree>
    <p:extLst>
      <p:ext uri="{BB962C8B-B14F-4D97-AF65-F5344CB8AC3E}">
        <p14:creationId xmlns:p14="http://schemas.microsoft.com/office/powerpoint/2010/main" val="6922397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15EE24-E309-8EAF-E5CF-348F085B4C1B}"/>
              </a:ext>
            </a:extLst>
          </p:cNvPr>
          <p:cNvSpPr>
            <a:spLocks noGrp="1"/>
          </p:cNvSpPr>
          <p:nvPr>
            <p:ph idx="1"/>
          </p:nvPr>
        </p:nvSpPr>
        <p:spPr>
          <a:xfrm>
            <a:off x="595884" y="1170432"/>
            <a:ext cx="11000232" cy="5141976"/>
          </a:xfrm>
        </p:spPr>
        <p:txBody>
          <a:bodyPr>
            <a:normAutofit/>
          </a:bodyPr>
          <a:lstStyle/>
          <a:p>
            <a:pPr>
              <a:lnSpc>
                <a:spcPct val="110000"/>
              </a:lnSpc>
              <a:spcBef>
                <a:spcPts val="0"/>
              </a:spcBef>
            </a:pPr>
            <a:r>
              <a:rPr lang="en-US" sz="2200" dirty="0">
                <a:latin typeface="+mn-lt"/>
              </a:rPr>
              <a:t>Provide employees with appropriate dropped object prevention training.</a:t>
            </a:r>
          </a:p>
          <a:p>
            <a:pPr marL="0" indent="0">
              <a:lnSpc>
                <a:spcPct val="110000"/>
              </a:lnSpc>
              <a:spcBef>
                <a:spcPts val="0"/>
              </a:spcBef>
              <a:buNone/>
            </a:pPr>
            <a:endParaRPr lang="en-US" sz="2200" dirty="0">
              <a:latin typeface="+mn-lt"/>
            </a:endParaRPr>
          </a:p>
          <a:p>
            <a:pPr>
              <a:lnSpc>
                <a:spcPct val="110000"/>
              </a:lnSpc>
              <a:spcBef>
                <a:spcPts val="0"/>
              </a:spcBef>
            </a:pPr>
            <a:r>
              <a:rPr lang="en-US" sz="2200" dirty="0">
                <a:latin typeface="+mn-lt"/>
              </a:rPr>
              <a:t>Correct any unsafe practices or conditions immediately.</a:t>
            </a:r>
          </a:p>
          <a:p>
            <a:pPr marL="0" indent="0">
              <a:lnSpc>
                <a:spcPct val="110000"/>
              </a:lnSpc>
              <a:spcBef>
                <a:spcPts val="0"/>
              </a:spcBef>
              <a:buNone/>
            </a:pPr>
            <a:endParaRPr lang="en-US" sz="2200" dirty="0">
              <a:latin typeface="+mn-lt"/>
            </a:endParaRPr>
          </a:p>
          <a:p>
            <a:pPr>
              <a:lnSpc>
                <a:spcPct val="110000"/>
              </a:lnSpc>
              <a:spcBef>
                <a:spcPts val="0"/>
              </a:spcBef>
            </a:pPr>
            <a:r>
              <a:rPr lang="en-US" sz="2200" dirty="0">
                <a:latin typeface="+mn-lt"/>
              </a:rPr>
              <a:t>Plan tasks and monitor work areas in a way that reduces the potential for workers to be exposed to hazards from falling objects.</a:t>
            </a:r>
          </a:p>
          <a:p>
            <a:pPr marL="0" indent="0">
              <a:lnSpc>
                <a:spcPct val="110000"/>
              </a:lnSpc>
              <a:spcBef>
                <a:spcPts val="0"/>
              </a:spcBef>
              <a:buNone/>
            </a:pPr>
            <a:endParaRPr lang="en-US" sz="2200" dirty="0">
              <a:latin typeface="+mn-lt"/>
            </a:endParaRPr>
          </a:p>
          <a:p>
            <a:pPr>
              <a:lnSpc>
                <a:spcPct val="110000"/>
              </a:lnSpc>
              <a:spcBef>
                <a:spcPts val="0"/>
              </a:spcBef>
            </a:pPr>
            <a:r>
              <a:rPr lang="en-US" sz="2200" b="1" dirty="0">
                <a:latin typeface="+mn-lt"/>
              </a:rPr>
              <a:t>Report any dropped or fallen objects to the DFS On-Site or Safety Coordinator.</a:t>
            </a:r>
          </a:p>
          <a:p>
            <a:pPr marL="0" indent="0">
              <a:lnSpc>
                <a:spcPct val="110000"/>
              </a:lnSpc>
              <a:spcBef>
                <a:spcPts val="0"/>
              </a:spcBef>
              <a:buNone/>
            </a:pPr>
            <a:endParaRPr lang="en-US" sz="2200" dirty="0">
              <a:latin typeface="+mn-lt"/>
            </a:endParaRPr>
          </a:p>
          <a:p>
            <a:pPr>
              <a:lnSpc>
                <a:spcPct val="110000"/>
              </a:lnSpc>
              <a:spcBef>
                <a:spcPts val="0"/>
              </a:spcBef>
            </a:pPr>
            <a:r>
              <a:rPr lang="en-US" sz="2200" dirty="0">
                <a:latin typeface="+mn-lt"/>
              </a:rPr>
              <a:t>Stop work if hazardous conditions prevent the job from being done safely.</a:t>
            </a:r>
          </a:p>
          <a:p>
            <a:pPr marL="0" indent="0">
              <a:lnSpc>
                <a:spcPct val="110000"/>
              </a:lnSpc>
              <a:spcBef>
                <a:spcPts val="0"/>
              </a:spcBef>
              <a:buNone/>
            </a:pPr>
            <a:endParaRPr lang="en-US" sz="2200" dirty="0">
              <a:latin typeface="+mn-lt"/>
            </a:endParaRPr>
          </a:p>
          <a:p>
            <a:pPr>
              <a:lnSpc>
                <a:spcPct val="110000"/>
              </a:lnSpc>
              <a:spcBef>
                <a:spcPts val="0"/>
              </a:spcBef>
            </a:pPr>
            <a:r>
              <a:rPr lang="en-US" sz="2200" dirty="0">
                <a:latin typeface="+mn-lt"/>
              </a:rPr>
              <a:t>Dropped object zones (DOZ) need to be clearly marked with red barricade tape.</a:t>
            </a:r>
          </a:p>
          <a:p>
            <a:endParaRPr lang="en-US" sz="1650" dirty="0">
              <a:latin typeface="Aptos" panose="020B0004020202020204" pitchFamily="34" charset="0"/>
            </a:endParaRPr>
          </a:p>
        </p:txBody>
      </p:sp>
      <p:sp>
        <p:nvSpPr>
          <p:cNvPr id="3" name="Title 2">
            <a:extLst>
              <a:ext uri="{FF2B5EF4-FFF2-40B4-BE49-F238E27FC236}">
                <a16:creationId xmlns:a16="http://schemas.microsoft.com/office/drawing/2014/main" id="{1BCB7E2F-59CD-828C-6462-C2E1004439A5}"/>
              </a:ext>
            </a:extLst>
          </p:cNvPr>
          <p:cNvSpPr>
            <a:spLocks noGrp="1"/>
          </p:cNvSpPr>
          <p:nvPr>
            <p:ph type="title"/>
          </p:nvPr>
        </p:nvSpPr>
        <p:spPr>
          <a:xfrm>
            <a:off x="838200" y="219457"/>
            <a:ext cx="10515600" cy="722376"/>
          </a:xfrm>
        </p:spPr>
        <p:txBody>
          <a:bodyPr>
            <a:normAutofit/>
          </a:bodyPr>
          <a:lstStyle/>
          <a:p>
            <a:r>
              <a:rPr lang="en-US" sz="3600" dirty="0">
                <a:latin typeface="+mn-lt"/>
              </a:rPr>
              <a:t>Dropped Object Prevention</a:t>
            </a:r>
          </a:p>
        </p:txBody>
      </p:sp>
    </p:spTree>
    <p:extLst>
      <p:ext uri="{BB962C8B-B14F-4D97-AF65-F5344CB8AC3E}">
        <p14:creationId xmlns:p14="http://schemas.microsoft.com/office/powerpoint/2010/main" val="1422872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3464"/>
            <a:ext cx="10668000" cy="584200"/>
          </a:xfrm>
        </p:spPr>
        <p:txBody>
          <a:bodyPr>
            <a:normAutofit fontScale="90000"/>
          </a:bodyPr>
          <a:lstStyle/>
          <a:p>
            <a:r>
              <a:rPr lang="en-US" dirty="0"/>
              <a:t>Subcontractors</a:t>
            </a:r>
          </a:p>
        </p:txBody>
      </p:sp>
      <p:sp>
        <p:nvSpPr>
          <p:cNvPr id="3" name="Content Placeholder 2"/>
          <p:cNvSpPr>
            <a:spLocks noGrp="1"/>
          </p:cNvSpPr>
          <p:nvPr>
            <p:ph idx="1"/>
          </p:nvPr>
        </p:nvSpPr>
        <p:spPr>
          <a:xfrm>
            <a:off x="863600" y="1092200"/>
            <a:ext cx="10464800" cy="5765800"/>
          </a:xfrm>
        </p:spPr>
        <p:txBody>
          <a:bodyPr>
            <a:normAutofit/>
          </a:bodyPr>
          <a:lstStyle/>
          <a:p>
            <a:r>
              <a:rPr lang="en-US" sz="2200" dirty="0"/>
              <a:t>If a contractor brings a subcontractor on-site, they are considered the same </a:t>
            </a:r>
            <a:r>
              <a:rPr lang="en-US" sz="2200" i="1" dirty="0">
                <a:effectLst>
                  <a:outerShdw blurRad="38100" dist="38100" dir="2700000" algn="tl">
                    <a:srgbClr val="000000">
                      <a:alpha val="43137"/>
                    </a:srgbClr>
                  </a:outerShdw>
                </a:effectLst>
              </a:rPr>
              <a:t>class</a:t>
            </a:r>
            <a:r>
              <a:rPr lang="en-US" sz="2200" dirty="0">
                <a:effectLst>
                  <a:outerShdw blurRad="38100" dist="38100" dir="2700000" algn="tl">
                    <a:srgbClr val="000000">
                      <a:alpha val="43137"/>
                    </a:srgbClr>
                  </a:outerShdw>
                </a:effectLst>
              </a:rPr>
              <a:t> </a:t>
            </a:r>
            <a:r>
              <a:rPr lang="en-US" sz="2200" dirty="0"/>
              <a:t>as the contractor and are must follow the same standards.   (facial hair, FR clothing, etc.)</a:t>
            </a:r>
            <a:br>
              <a:rPr lang="en-US" sz="2200" dirty="0"/>
            </a:br>
            <a:endParaRPr lang="en-US" sz="2200" dirty="0"/>
          </a:p>
          <a:p>
            <a:r>
              <a:rPr lang="en-US" sz="2200" dirty="0"/>
              <a:t>All contractors and subcontractors must attend this site orientation </a:t>
            </a:r>
            <a:r>
              <a:rPr lang="en-US" sz="2200" dirty="0">
                <a:effectLst>
                  <a:outerShdw blurRad="38100" dist="38100" dir="2700000" algn="tl">
                    <a:srgbClr val="000000">
                      <a:alpha val="43137"/>
                    </a:srgbClr>
                  </a:outerShdw>
                </a:effectLst>
              </a:rPr>
              <a:t>annually</a:t>
            </a:r>
            <a:r>
              <a:rPr lang="en-US" sz="2200" dirty="0"/>
              <a:t> before starting work initially.</a:t>
            </a:r>
            <a:br>
              <a:rPr lang="en-US" sz="2200" dirty="0"/>
            </a:br>
            <a:endParaRPr lang="en-US" sz="2200" dirty="0"/>
          </a:p>
          <a:p>
            <a:r>
              <a:rPr lang="en-US" sz="2200" dirty="0"/>
              <a:t>Fired employees must be escorted to the gate and reported to the On-Site Coordinator.</a:t>
            </a:r>
          </a:p>
        </p:txBody>
      </p:sp>
    </p:spTree>
    <p:extLst>
      <p:ext uri="{BB962C8B-B14F-4D97-AF65-F5344CB8AC3E}">
        <p14:creationId xmlns:p14="http://schemas.microsoft.com/office/powerpoint/2010/main" val="1278132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3C475A-F7C2-9A8C-C98C-3324A0A1451F}"/>
              </a:ext>
            </a:extLst>
          </p:cNvPr>
          <p:cNvSpPr>
            <a:spLocks noGrp="1"/>
          </p:cNvSpPr>
          <p:nvPr>
            <p:ph idx="1"/>
          </p:nvPr>
        </p:nvSpPr>
        <p:spPr>
          <a:xfrm>
            <a:off x="585216" y="1133857"/>
            <a:ext cx="11146536" cy="5571744"/>
          </a:xfrm>
        </p:spPr>
        <p:txBody>
          <a:bodyPr>
            <a:noAutofit/>
          </a:bodyPr>
          <a:lstStyle/>
          <a:p>
            <a:pPr>
              <a:lnSpc>
                <a:spcPct val="100000"/>
              </a:lnSpc>
              <a:spcBef>
                <a:spcPts val="0"/>
              </a:spcBef>
            </a:pPr>
            <a:r>
              <a:rPr lang="en-US" sz="2200" dirty="0">
                <a:latin typeface="+mn-lt"/>
              </a:rPr>
              <a:t>Dropped object methods:</a:t>
            </a:r>
          </a:p>
          <a:p>
            <a:pPr lvl="1">
              <a:lnSpc>
                <a:spcPct val="100000"/>
              </a:lnSpc>
              <a:spcBef>
                <a:spcPts val="0"/>
              </a:spcBef>
            </a:pPr>
            <a:r>
              <a:rPr lang="en-US" sz="1800" dirty="0">
                <a:latin typeface="+mn-lt"/>
              </a:rPr>
              <a:t>Tool Lanyards</a:t>
            </a:r>
          </a:p>
          <a:p>
            <a:pPr lvl="1">
              <a:lnSpc>
                <a:spcPct val="100000"/>
              </a:lnSpc>
              <a:spcBef>
                <a:spcPts val="0"/>
              </a:spcBef>
            </a:pPr>
            <a:r>
              <a:rPr lang="en-US" sz="1800" dirty="0">
                <a:latin typeface="+mn-lt"/>
              </a:rPr>
              <a:t>Tool buckets with enclosures</a:t>
            </a:r>
          </a:p>
          <a:p>
            <a:pPr lvl="1">
              <a:lnSpc>
                <a:spcPct val="100000"/>
              </a:lnSpc>
              <a:spcBef>
                <a:spcPts val="0"/>
              </a:spcBef>
            </a:pPr>
            <a:r>
              <a:rPr lang="en-US" sz="1800" dirty="0">
                <a:latin typeface="+mn-lt"/>
              </a:rPr>
              <a:t>Safety netting/fencing</a:t>
            </a:r>
          </a:p>
          <a:p>
            <a:pPr lvl="1">
              <a:lnSpc>
                <a:spcPct val="100000"/>
              </a:lnSpc>
              <a:spcBef>
                <a:spcPts val="0"/>
              </a:spcBef>
            </a:pPr>
            <a:r>
              <a:rPr lang="en-US" sz="1800" dirty="0">
                <a:latin typeface="+mn-lt"/>
              </a:rPr>
              <a:t>Toe boards</a:t>
            </a:r>
          </a:p>
          <a:p>
            <a:pPr lvl="1">
              <a:lnSpc>
                <a:spcPct val="100000"/>
              </a:lnSpc>
              <a:spcBef>
                <a:spcPts val="0"/>
              </a:spcBef>
            </a:pPr>
            <a:r>
              <a:rPr lang="en-US" sz="1800" dirty="0">
                <a:latin typeface="+mn-lt"/>
              </a:rPr>
              <a:t>Housekeeping</a:t>
            </a:r>
          </a:p>
          <a:p>
            <a:pPr lvl="1">
              <a:lnSpc>
                <a:spcPct val="100000"/>
              </a:lnSpc>
              <a:spcBef>
                <a:spcPts val="0"/>
              </a:spcBef>
            </a:pPr>
            <a:r>
              <a:rPr lang="en-US" sz="1800" dirty="0">
                <a:latin typeface="+mn-lt"/>
              </a:rPr>
              <a:t>Covering holes and opening appropriately</a:t>
            </a:r>
          </a:p>
          <a:p>
            <a:pPr lvl="1">
              <a:lnSpc>
                <a:spcPct val="100000"/>
              </a:lnSpc>
              <a:spcBef>
                <a:spcPts val="0"/>
              </a:spcBef>
            </a:pPr>
            <a:endParaRPr lang="en-US" sz="2200" dirty="0">
              <a:latin typeface="+mn-lt"/>
            </a:endParaRPr>
          </a:p>
          <a:p>
            <a:pPr>
              <a:lnSpc>
                <a:spcPct val="100000"/>
              </a:lnSpc>
              <a:spcBef>
                <a:spcPts val="0"/>
              </a:spcBef>
            </a:pPr>
            <a:r>
              <a:rPr lang="en-US" sz="2200" dirty="0">
                <a:latin typeface="+mn-lt"/>
                <a:ea typeface="Calibri" panose="020F0502020204030204" pitchFamily="34" charset="0"/>
                <a:cs typeface="Times New Roman" panose="02020603050405020304" pitchFamily="18" charset="0"/>
              </a:rPr>
              <a:t>Holes and openings in decks and platforms shall be managed.  Fire blankets or other adequately constructed coverings shall be utilized over floor penetrations and other small openings to prevent dropping smaller objects.  (i.e. nuts and bolts)</a:t>
            </a:r>
          </a:p>
          <a:p>
            <a:pPr>
              <a:lnSpc>
                <a:spcPct val="100000"/>
              </a:lnSpc>
              <a:spcBef>
                <a:spcPts val="0"/>
              </a:spcBef>
            </a:pPr>
            <a:endParaRPr lang="en-US" sz="2200" dirty="0">
              <a:latin typeface="+mn-lt"/>
              <a:ea typeface="Calibri" panose="020F0502020204030204" pitchFamily="34" charset="0"/>
              <a:cs typeface="Times New Roman" panose="02020603050405020304" pitchFamily="18" charset="0"/>
            </a:endParaRPr>
          </a:p>
          <a:p>
            <a:pPr>
              <a:lnSpc>
                <a:spcPct val="100000"/>
              </a:lnSpc>
              <a:spcBef>
                <a:spcPts val="0"/>
              </a:spcBef>
            </a:pPr>
            <a:r>
              <a:rPr lang="en-US" sz="2200" dirty="0">
                <a:latin typeface="+mn-lt"/>
                <a:ea typeface="Calibri" panose="020F0502020204030204" pitchFamily="34" charset="0"/>
              </a:rPr>
              <a:t>Special attention shall be given to cleaning up of smaller objects such as bolts, welding rod, etc. that could be dropped or kicked through smaller openings, and tin or plywood that could be blown off by wind gusts.</a:t>
            </a:r>
            <a:endParaRPr lang="en-US" sz="2200" dirty="0">
              <a:latin typeface="+mn-lt"/>
            </a:endParaRPr>
          </a:p>
        </p:txBody>
      </p:sp>
      <p:sp>
        <p:nvSpPr>
          <p:cNvPr id="3" name="Title 2">
            <a:extLst>
              <a:ext uri="{FF2B5EF4-FFF2-40B4-BE49-F238E27FC236}">
                <a16:creationId xmlns:a16="http://schemas.microsoft.com/office/drawing/2014/main" id="{15A5868E-C90F-58E0-021E-75BC2CA09709}"/>
              </a:ext>
            </a:extLst>
          </p:cNvPr>
          <p:cNvSpPr>
            <a:spLocks noGrp="1"/>
          </p:cNvSpPr>
          <p:nvPr>
            <p:ph type="title"/>
          </p:nvPr>
        </p:nvSpPr>
        <p:spPr>
          <a:xfrm>
            <a:off x="838200" y="243841"/>
            <a:ext cx="10515600" cy="670560"/>
          </a:xfrm>
        </p:spPr>
        <p:txBody>
          <a:bodyPr>
            <a:normAutofit/>
          </a:bodyPr>
          <a:lstStyle/>
          <a:p>
            <a:r>
              <a:rPr lang="en-US" sz="3600" dirty="0">
                <a:latin typeface="+mn-lt"/>
              </a:rPr>
              <a:t>Dropped Object Prevention</a:t>
            </a:r>
          </a:p>
        </p:txBody>
      </p:sp>
      <p:pic>
        <p:nvPicPr>
          <p:cNvPr id="5" name="Picture 4">
            <a:extLst>
              <a:ext uri="{FF2B5EF4-FFF2-40B4-BE49-F238E27FC236}">
                <a16:creationId xmlns:a16="http://schemas.microsoft.com/office/drawing/2014/main" id="{32739C07-3E02-D628-B541-BB8032D0EB09}"/>
              </a:ext>
            </a:extLst>
          </p:cNvPr>
          <p:cNvPicPr>
            <a:picLocks noChangeAspect="1"/>
          </p:cNvPicPr>
          <p:nvPr/>
        </p:nvPicPr>
        <p:blipFill rotWithShape="1">
          <a:blip r:embed="rId2"/>
          <a:srcRect l="14138" r="11994"/>
          <a:stretch/>
        </p:blipFill>
        <p:spPr>
          <a:xfrm>
            <a:off x="7090203" y="1447658"/>
            <a:ext cx="1855434" cy="1587930"/>
          </a:xfrm>
          <a:prstGeom prst="rect">
            <a:avLst/>
          </a:prstGeom>
        </p:spPr>
      </p:pic>
      <p:pic>
        <p:nvPicPr>
          <p:cNvPr id="6" name="Picture 5">
            <a:extLst>
              <a:ext uri="{FF2B5EF4-FFF2-40B4-BE49-F238E27FC236}">
                <a16:creationId xmlns:a16="http://schemas.microsoft.com/office/drawing/2014/main" id="{ACDF671C-791F-3BB0-53D6-377790F8402E}"/>
              </a:ext>
            </a:extLst>
          </p:cNvPr>
          <p:cNvPicPr>
            <a:picLocks noChangeAspect="1"/>
          </p:cNvPicPr>
          <p:nvPr/>
        </p:nvPicPr>
        <p:blipFill>
          <a:blip r:embed="rId3"/>
          <a:stretch>
            <a:fillRect/>
          </a:stretch>
        </p:blipFill>
        <p:spPr>
          <a:xfrm>
            <a:off x="9334247" y="1447658"/>
            <a:ext cx="2008895" cy="1601293"/>
          </a:xfrm>
          <a:prstGeom prst="rect">
            <a:avLst/>
          </a:prstGeom>
        </p:spPr>
      </p:pic>
    </p:spTree>
    <p:extLst>
      <p:ext uri="{BB962C8B-B14F-4D97-AF65-F5344CB8AC3E}">
        <p14:creationId xmlns:p14="http://schemas.microsoft.com/office/powerpoint/2010/main" val="1089755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A12965-83C4-8EDA-47B6-52F3B1341EA1}"/>
              </a:ext>
            </a:extLst>
          </p:cNvPr>
          <p:cNvSpPr>
            <a:spLocks noGrp="1"/>
          </p:cNvSpPr>
          <p:nvPr>
            <p:ph idx="1"/>
          </p:nvPr>
        </p:nvSpPr>
        <p:spPr>
          <a:xfrm>
            <a:off x="838200" y="1271016"/>
            <a:ext cx="10515600" cy="4905947"/>
          </a:xfrm>
        </p:spPr>
        <p:txBody>
          <a:bodyPr>
            <a:normAutofit/>
          </a:bodyPr>
          <a:lstStyle/>
          <a:p>
            <a:r>
              <a:rPr lang="en-US" sz="2200" dirty="0">
                <a:latin typeface="+mn-lt"/>
              </a:rPr>
              <a:t>Red barricade tape shall be installed when erecting, modifying and dismantling scaffold to ensure no foot traffic in the DOZ.</a:t>
            </a:r>
          </a:p>
          <a:p>
            <a:pPr marL="0" indent="0">
              <a:buNone/>
            </a:pPr>
            <a:endParaRPr lang="en-US" sz="2200" dirty="0">
              <a:latin typeface="+mn-lt"/>
            </a:endParaRPr>
          </a:p>
          <a:p>
            <a:r>
              <a:rPr lang="en-US" sz="2200" dirty="0">
                <a:solidFill>
                  <a:srgbClr val="211D1E"/>
                </a:solidFill>
                <a:latin typeface="+mn-lt"/>
                <a:ea typeface="Calibri" panose="020F0502020204030204" pitchFamily="34" charset="0"/>
                <a:cs typeface="3M Circular TT Book"/>
              </a:rPr>
              <a:t>If work is to be performed from scaffolds over areas where employees must walk or work below, scaffolds shall have complete toe boards, netting and/or covered walkways installed. If not applicable document deficiencies on scaffold tag (i.e. toe board cannot be installed due to space constraints).</a:t>
            </a:r>
            <a:endParaRPr lang="en-US" sz="2200" dirty="0">
              <a:latin typeface="+mn-lt"/>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F0696E7B-DA3A-AE0E-A07A-1A6B160728B3}"/>
              </a:ext>
            </a:extLst>
          </p:cNvPr>
          <p:cNvSpPr>
            <a:spLocks noGrp="1"/>
          </p:cNvSpPr>
          <p:nvPr>
            <p:ph type="title"/>
          </p:nvPr>
        </p:nvSpPr>
        <p:spPr>
          <a:xfrm>
            <a:off x="838200" y="173101"/>
            <a:ext cx="10515600" cy="768731"/>
          </a:xfrm>
        </p:spPr>
        <p:txBody>
          <a:bodyPr>
            <a:normAutofit/>
          </a:bodyPr>
          <a:lstStyle/>
          <a:p>
            <a:r>
              <a:rPr lang="en-US" sz="3600" dirty="0">
                <a:latin typeface="+mn-lt"/>
              </a:rPr>
              <a:t>Scaffolding</a:t>
            </a:r>
          </a:p>
        </p:txBody>
      </p:sp>
    </p:spTree>
    <p:extLst>
      <p:ext uri="{BB962C8B-B14F-4D97-AF65-F5344CB8AC3E}">
        <p14:creationId xmlns:p14="http://schemas.microsoft.com/office/powerpoint/2010/main" val="1615618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ED8CC0-4E2C-894A-33C3-F8C8B6E998D2}"/>
              </a:ext>
            </a:extLst>
          </p:cNvPr>
          <p:cNvSpPr>
            <a:spLocks noGrp="1"/>
          </p:cNvSpPr>
          <p:nvPr>
            <p:ph type="title"/>
          </p:nvPr>
        </p:nvSpPr>
        <p:spPr>
          <a:xfrm>
            <a:off x="838200" y="293328"/>
            <a:ext cx="10515600" cy="775417"/>
          </a:xfrm>
        </p:spPr>
        <p:txBody>
          <a:bodyPr anchor="ctr">
            <a:normAutofit/>
          </a:bodyPr>
          <a:lstStyle/>
          <a:p>
            <a:r>
              <a:rPr lang="en-US" sz="3600" dirty="0"/>
              <a:t>Lifting &amp; Lowering Materials</a:t>
            </a:r>
          </a:p>
        </p:txBody>
      </p:sp>
      <p:sp>
        <p:nvSpPr>
          <p:cNvPr id="2" name="Content Placeholder 1">
            <a:extLst>
              <a:ext uri="{FF2B5EF4-FFF2-40B4-BE49-F238E27FC236}">
                <a16:creationId xmlns:a16="http://schemas.microsoft.com/office/drawing/2014/main" id="{73036435-4E76-CC7A-2D2F-EF1D619BB1D7}"/>
              </a:ext>
            </a:extLst>
          </p:cNvPr>
          <p:cNvSpPr>
            <a:spLocks noGrp="1"/>
          </p:cNvSpPr>
          <p:nvPr>
            <p:ph idx="1"/>
          </p:nvPr>
        </p:nvSpPr>
        <p:spPr>
          <a:xfrm>
            <a:off x="838200" y="1825625"/>
            <a:ext cx="7227570" cy="4351338"/>
          </a:xfrm>
        </p:spPr>
        <p:txBody>
          <a:bodyPr>
            <a:normAutofit/>
          </a:bodyPr>
          <a:lstStyle/>
          <a:p>
            <a:r>
              <a:rPr lang="en-US" sz="2200" dirty="0"/>
              <a:t>The lifting or lowering of tools should only be done with a safe bucket or canvas bucket designed for lifting.</a:t>
            </a:r>
          </a:p>
          <a:p>
            <a:pPr marL="0" indent="0">
              <a:buNone/>
            </a:pPr>
            <a:endParaRPr lang="en-US" sz="2200" dirty="0"/>
          </a:p>
          <a:p>
            <a:r>
              <a:rPr lang="en-US" sz="2200" dirty="0"/>
              <a:t>The lifting of plastic or metal buckets by the handle between floors is not permitted. These buckets may be placed inside a canvas or </a:t>
            </a:r>
            <a:r>
              <a:rPr lang="en-US" sz="2200" i="1" dirty="0"/>
              <a:t>lifting</a:t>
            </a:r>
            <a:r>
              <a:rPr lang="en-US" sz="2200" dirty="0"/>
              <a:t> bucket.</a:t>
            </a:r>
          </a:p>
        </p:txBody>
      </p:sp>
      <p:pic>
        <p:nvPicPr>
          <p:cNvPr id="4" name="Picture 3">
            <a:extLst>
              <a:ext uri="{FF2B5EF4-FFF2-40B4-BE49-F238E27FC236}">
                <a16:creationId xmlns:a16="http://schemas.microsoft.com/office/drawing/2014/main" id="{0A3C4B0E-49F5-9D63-836B-80EAF1B50D27}"/>
              </a:ext>
            </a:extLst>
          </p:cNvPr>
          <p:cNvPicPr>
            <a:picLocks noChangeAspect="1"/>
          </p:cNvPicPr>
          <p:nvPr/>
        </p:nvPicPr>
        <p:blipFill>
          <a:blip r:embed="rId2"/>
          <a:srcRect t="18309"/>
          <a:stretch>
            <a:fillRect/>
          </a:stretch>
        </p:blipFill>
        <p:spPr>
          <a:xfrm>
            <a:off x="8502076" y="1068745"/>
            <a:ext cx="2156091" cy="3028827"/>
          </a:xfrm>
          <a:prstGeom prst="rect">
            <a:avLst/>
          </a:prstGeom>
          <a:noFill/>
        </p:spPr>
      </p:pic>
      <p:pic>
        <p:nvPicPr>
          <p:cNvPr id="5" name="Picture 4">
            <a:extLst>
              <a:ext uri="{FF2B5EF4-FFF2-40B4-BE49-F238E27FC236}">
                <a16:creationId xmlns:a16="http://schemas.microsoft.com/office/drawing/2014/main" id="{7725F4C5-C7C3-D3D7-1474-13092FD38352}"/>
              </a:ext>
            </a:extLst>
          </p:cNvPr>
          <p:cNvPicPr>
            <a:picLocks noChangeAspect="1"/>
          </p:cNvPicPr>
          <p:nvPr/>
        </p:nvPicPr>
        <p:blipFill rotWithShape="1">
          <a:blip r:embed="rId3"/>
          <a:srcRect l="17452" t="11657" r="4803"/>
          <a:stretch/>
        </p:blipFill>
        <p:spPr>
          <a:xfrm>
            <a:off x="8502076" y="4201324"/>
            <a:ext cx="2365684" cy="1587931"/>
          </a:xfrm>
          <a:prstGeom prst="rect">
            <a:avLst/>
          </a:prstGeom>
        </p:spPr>
      </p:pic>
    </p:spTree>
    <p:extLst>
      <p:ext uri="{BB962C8B-B14F-4D97-AF65-F5344CB8AC3E}">
        <p14:creationId xmlns:p14="http://schemas.microsoft.com/office/powerpoint/2010/main" val="41592333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E97D13-766C-FDF6-4379-09920E3BC863}"/>
              </a:ext>
            </a:extLst>
          </p:cNvPr>
          <p:cNvSpPr>
            <a:spLocks noGrp="1"/>
          </p:cNvSpPr>
          <p:nvPr>
            <p:ph idx="1"/>
          </p:nvPr>
        </p:nvSpPr>
        <p:spPr>
          <a:xfrm>
            <a:off x="838200" y="1225296"/>
            <a:ext cx="10515600" cy="4951667"/>
          </a:xfrm>
        </p:spPr>
        <p:txBody>
          <a:bodyPr>
            <a:normAutofit/>
          </a:bodyPr>
          <a:lstStyle/>
          <a:p>
            <a:r>
              <a:rPr lang="en-US" sz="2200" dirty="0">
                <a:latin typeface="+mn-lt"/>
              </a:rPr>
              <a:t>Where tools or materials are stacked higher than the edge of the toe boards, screening or paneling will be constructed from the working surface to the top of the guardrail or mid-rail.  This will be done for a sufficient distance to ensure these objects will not have an opportunity to become drop hazards. </a:t>
            </a:r>
          </a:p>
          <a:p>
            <a:endParaRPr lang="en-US" sz="2200" dirty="0">
              <a:latin typeface="+mn-lt"/>
            </a:endParaRPr>
          </a:p>
          <a:p>
            <a:r>
              <a:rPr lang="en-US" sz="2200" dirty="0">
                <a:latin typeface="+mn-lt"/>
              </a:rPr>
              <a:t>Using wire or s-hooks to secure objects to mid-rails to prevent objects from being tipped or kicked over elevated edges.</a:t>
            </a:r>
          </a:p>
          <a:p>
            <a:endParaRPr lang="en-US" sz="2200" dirty="0">
              <a:latin typeface="+mn-lt"/>
            </a:endParaRPr>
          </a:p>
          <a:p>
            <a:r>
              <a:rPr lang="en-US" sz="2200" dirty="0">
                <a:latin typeface="+mn-lt"/>
              </a:rPr>
              <a:t>All stacked materials should be stable and self-supporting.</a:t>
            </a:r>
          </a:p>
          <a:p>
            <a:endParaRPr lang="en-US" sz="2200" dirty="0">
              <a:latin typeface="+mn-lt"/>
            </a:endParaRPr>
          </a:p>
          <a:p>
            <a:r>
              <a:rPr lang="en-US" sz="2200" dirty="0">
                <a:latin typeface="+mn-lt"/>
              </a:rPr>
              <a:t>Blankets can be placed to prevent objects from falling through grating, buckets can be used to store small parts and tools, wire or straps can be used to secure larger materials and buckets. </a:t>
            </a:r>
          </a:p>
          <a:p>
            <a:pPr marL="0" indent="0">
              <a:buNone/>
            </a:pPr>
            <a:endParaRPr lang="en-US" sz="2200" dirty="0">
              <a:latin typeface="+mn-lt"/>
            </a:endParaRPr>
          </a:p>
          <a:p>
            <a:endParaRPr lang="en-US" sz="1650" dirty="0">
              <a:latin typeface="Aptos" panose="020B0004020202020204" pitchFamily="34" charset="0"/>
            </a:endParaRPr>
          </a:p>
        </p:txBody>
      </p:sp>
      <p:sp>
        <p:nvSpPr>
          <p:cNvPr id="3" name="Title 2">
            <a:extLst>
              <a:ext uri="{FF2B5EF4-FFF2-40B4-BE49-F238E27FC236}">
                <a16:creationId xmlns:a16="http://schemas.microsoft.com/office/drawing/2014/main" id="{5C11271F-34FE-2A29-909F-8DE354485136}"/>
              </a:ext>
            </a:extLst>
          </p:cNvPr>
          <p:cNvSpPr>
            <a:spLocks noGrp="1"/>
          </p:cNvSpPr>
          <p:nvPr>
            <p:ph type="title"/>
          </p:nvPr>
        </p:nvSpPr>
        <p:spPr>
          <a:xfrm>
            <a:off x="838200" y="365125"/>
            <a:ext cx="10515600" cy="594995"/>
          </a:xfrm>
        </p:spPr>
        <p:txBody>
          <a:bodyPr>
            <a:normAutofit/>
          </a:bodyPr>
          <a:lstStyle/>
          <a:p>
            <a:r>
              <a:rPr lang="en-US" sz="3600" dirty="0">
                <a:latin typeface="+mn-lt"/>
              </a:rPr>
              <a:t>Tool &amp; Material Storage</a:t>
            </a:r>
          </a:p>
        </p:txBody>
      </p:sp>
    </p:spTree>
    <p:extLst>
      <p:ext uri="{BB962C8B-B14F-4D97-AF65-F5344CB8AC3E}">
        <p14:creationId xmlns:p14="http://schemas.microsoft.com/office/powerpoint/2010/main" val="37765392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13C53-B032-A5FE-7BA9-911EC6727602}"/>
              </a:ext>
            </a:extLst>
          </p:cNvPr>
          <p:cNvSpPr>
            <a:spLocks noGrp="1"/>
          </p:cNvSpPr>
          <p:nvPr>
            <p:ph type="ctrTitle"/>
          </p:nvPr>
        </p:nvSpPr>
        <p:spPr/>
        <p:txBody>
          <a:bodyPr/>
          <a:lstStyle/>
          <a:p>
            <a:r>
              <a:rPr lang="en-US" dirty="0"/>
              <a:t>Barricade Tape</a:t>
            </a:r>
          </a:p>
        </p:txBody>
      </p:sp>
    </p:spTree>
    <p:extLst>
      <p:ext uri="{BB962C8B-B14F-4D97-AF65-F5344CB8AC3E}">
        <p14:creationId xmlns:p14="http://schemas.microsoft.com/office/powerpoint/2010/main" val="15527676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t3.gstatic.com/images?q=tbn:ANd9GcSpUyFucMgZ2kg1a1YNJztn8s43SC8FUwn9nzefnnsjmJhzh84SkDzyL8Y">
            <a:hlinkClick r:id="rId2"/>
          </p:cNvPr>
          <p:cNvPicPr>
            <a:picLocks noChangeAspect="1" noChangeArrowheads="1"/>
          </p:cNvPicPr>
          <p:nvPr/>
        </p:nvPicPr>
        <p:blipFill>
          <a:blip r:embed="rId3" cstate="print"/>
          <a:srcRect/>
          <a:stretch>
            <a:fillRect/>
          </a:stretch>
        </p:blipFill>
        <p:spPr bwMode="auto">
          <a:xfrm>
            <a:off x="9004833" y="4489385"/>
            <a:ext cx="2086838" cy="1316313"/>
          </a:xfrm>
          <a:prstGeom prst="rect">
            <a:avLst/>
          </a:prstGeom>
          <a:noFill/>
        </p:spPr>
      </p:pic>
      <p:sp>
        <p:nvSpPr>
          <p:cNvPr id="2" name="Content Placeholder 1"/>
          <p:cNvSpPr>
            <a:spLocks noGrp="1"/>
          </p:cNvSpPr>
          <p:nvPr>
            <p:ph idx="1"/>
          </p:nvPr>
        </p:nvSpPr>
        <p:spPr>
          <a:xfrm>
            <a:off x="429768" y="1499617"/>
            <a:ext cx="7909560" cy="4729733"/>
          </a:xfrm>
        </p:spPr>
        <p:txBody>
          <a:bodyPr>
            <a:normAutofit fontScale="92500"/>
          </a:bodyPr>
          <a:lstStyle/>
          <a:p>
            <a:r>
              <a:rPr lang="en-US" sz="2200" dirty="0">
                <a:latin typeface="+mn-lt"/>
              </a:rPr>
              <a:t>Red: DANGER DO NOT ENTER; is used to mark an area where a condition exists that is immediately dangerous to life or health.</a:t>
            </a:r>
          </a:p>
          <a:p>
            <a:pPr marL="0" indent="0">
              <a:buNone/>
            </a:pPr>
            <a:endParaRPr lang="en-US" sz="2200" dirty="0">
              <a:latin typeface="+mn-lt"/>
            </a:endParaRPr>
          </a:p>
          <a:p>
            <a:r>
              <a:rPr lang="en-US" sz="2200" dirty="0">
                <a:latin typeface="+mn-lt"/>
              </a:rPr>
              <a:t>Must completely surround the area.</a:t>
            </a:r>
          </a:p>
          <a:p>
            <a:endParaRPr lang="en-US" sz="2200" dirty="0">
              <a:latin typeface="+mn-lt"/>
            </a:endParaRPr>
          </a:p>
          <a:p>
            <a:r>
              <a:rPr lang="en-US" sz="2200" dirty="0">
                <a:latin typeface="+mn-lt"/>
              </a:rPr>
              <a:t>Must have a red tag attached to each piece of tape installed.</a:t>
            </a:r>
          </a:p>
          <a:p>
            <a:endParaRPr lang="en-US" sz="2200" dirty="0">
              <a:latin typeface="+mn-lt"/>
            </a:endParaRPr>
          </a:p>
          <a:p>
            <a:r>
              <a:rPr lang="en-US" sz="2200" dirty="0">
                <a:latin typeface="+mn-lt"/>
              </a:rPr>
              <a:t>Must be logged in the Red Barricade Tape and Do Not Operate Tag log in the Operating Authority’s office.</a:t>
            </a:r>
          </a:p>
          <a:p>
            <a:pPr marL="0" indent="0">
              <a:buNone/>
            </a:pPr>
            <a:endParaRPr lang="en-US" sz="2200" dirty="0">
              <a:latin typeface="+mn-lt"/>
            </a:endParaRPr>
          </a:p>
          <a:p>
            <a:r>
              <a:rPr lang="en-US" sz="2200" dirty="0">
                <a:latin typeface="+mn-lt"/>
              </a:rPr>
              <a:t>Must remove </a:t>
            </a:r>
            <a:r>
              <a:rPr lang="en-US" sz="2200" b="1" dirty="0">
                <a:latin typeface="+mn-lt"/>
              </a:rPr>
              <a:t>ALL</a:t>
            </a:r>
            <a:r>
              <a:rPr lang="en-US" sz="2200" dirty="0">
                <a:latin typeface="+mn-lt"/>
              </a:rPr>
              <a:t> tape installed when work is complete and sign off the log.</a:t>
            </a:r>
          </a:p>
          <a:p>
            <a:endParaRPr lang="en-US" dirty="0"/>
          </a:p>
        </p:txBody>
      </p:sp>
      <p:sp>
        <p:nvSpPr>
          <p:cNvPr id="3" name="Title 2"/>
          <p:cNvSpPr>
            <a:spLocks noGrp="1"/>
          </p:cNvSpPr>
          <p:nvPr>
            <p:ph type="title"/>
          </p:nvPr>
        </p:nvSpPr>
        <p:spPr>
          <a:xfrm>
            <a:off x="838200" y="365125"/>
            <a:ext cx="10515600" cy="412115"/>
          </a:xfrm>
        </p:spPr>
        <p:txBody>
          <a:bodyPr>
            <a:normAutofit fontScale="90000"/>
          </a:bodyPr>
          <a:lstStyle/>
          <a:p>
            <a:r>
              <a:rPr lang="en-US" dirty="0">
                <a:latin typeface="+mn-lt"/>
              </a:rPr>
              <a:t>Red Barricade Tape</a:t>
            </a:r>
          </a:p>
        </p:txBody>
      </p:sp>
      <p:pic>
        <p:nvPicPr>
          <p:cNvPr id="5" name="Picture 4">
            <a:extLst>
              <a:ext uri="{FF2B5EF4-FFF2-40B4-BE49-F238E27FC236}">
                <a16:creationId xmlns:a16="http://schemas.microsoft.com/office/drawing/2014/main" id="{E8AF1DB9-564C-4C1E-18F3-9CD651BB4BFC}"/>
              </a:ext>
            </a:extLst>
          </p:cNvPr>
          <p:cNvPicPr>
            <a:picLocks noChangeAspect="1"/>
          </p:cNvPicPr>
          <p:nvPr/>
        </p:nvPicPr>
        <p:blipFill>
          <a:blip r:embed="rId4"/>
          <a:stretch>
            <a:fillRect/>
          </a:stretch>
        </p:blipFill>
        <p:spPr>
          <a:xfrm>
            <a:off x="9278948" y="1928712"/>
            <a:ext cx="1538609" cy="1935771"/>
          </a:xfrm>
          <a:prstGeom prst="rect">
            <a:avLst/>
          </a:prstGeom>
        </p:spPr>
      </p:pic>
    </p:spTree>
    <p:extLst>
      <p:ext uri="{BB962C8B-B14F-4D97-AF65-F5344CB8AC3E}">
        <p14:creationId xmlns:p14="http://schemas.microsoft.com/office/powerpoint/2010/main" val="3499775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54339"/>
            <a:ext cx="6943344" cy="4351338"/>
          </a:xfrm>
        </p:spPr>
        <p:txBody>
          <a:bodyPr>
            <a:normAutofit/>
          </a:bodyPr>
          <a:lstStyle/>
          <a:p>
            <a:r>
              <a:rPr lang="en-US" sz="2200" dirty="0">
                <a:latin typeface="+mn-lt"/>
              </a:rPr>
              <a:t>Yellow: CAUTION; is used to mark an area where a condition exists that is hazardous.</a:t>
            </a:r>
          </a:p>
          <a:p>
            <a:endParaRPr lang="en-US" sz="2200" dirty="0">
              <a:latin typeface="+mn-lt"/>
            </a:endParaRPr>
          </a:p>
          <a:p>
            <a:r>
              <a:rPr lang="en-US" sz="2200" dirty="0">
                <a:latin typeface="+mn-lt"/>
              </a:rPr>
              <a:t>Must completely surround the area.</a:t>
            </a:r>
          </a:p>
          <a:p>
            <a:pPr marL="0" indent="0">
              <a:buNone/>
            </a:pPr>
            <a:endParaRPr lang="en-US" sz="2200" dirty="0">
              <a:latin typeface="+mn-lt"/>
            </a:endParaRPr>
          </a:p>
          <a:p>
            <a:r>
              <a:rPr lang="en-US" sz="2200" dirty="0">
                <a:latin typeface="+mn-lt"/>
              </a:rPr>
              <a:t>Must have a yellow tag attached to each piece of tape installed.</a:t>
            </a:r>
          </a:p>
          <a:p>
            <a:pPr marL="0" indent="0">
              <a:buNone/>
            </a:pPr>
            <a:endParaRPr lang="en-US" sz="2200" dirty="0">
              <a:latin typeface="+mn-lt"/>
            </a:endParaRPr>
          </a:p>
          <a:p>
            <a:r>
              <a:rPr lang="en-US" sz="2200" dirty="0">
                <a:latin typeface="+mn-lt"/>
              </a:rPr>
              <a:t>Must remove </a:t>
            </a:r>
            <a:r>
              <a:rPr lang="en-US" sz="2200" b="1" dirty="0">
                <a:latin typeface="+mn-lt"/>
              </a:rPr>
              <a:t>ALL</a:t>
            </a:r>
            <a:r>
              <a:rPr lang="en-US" sz="2200" dirty="0">
                <a:latin typeface="+mn-lt"/>
              </a:rPr>
              <a:t> tape installed when work is complete.</a:t>
            </a:r>
          </a:p>
        </p:txBody>
      </p:sp>
      <p:sp>
        <p:nvSpPr>
          <p:cNvPr id="3" name="Title 2"/>
          <p:cNvSpPr>
            <a:spLocks noGrp="1"/>
          </p:cNvSpPr>
          <p:nvPr>
            <p:ph type="title"/>
          </p:nvPr>
        </p:nvSpPr>
        <p:spPr>
          <a:xfrm>
            <a:off x="838200" y="307668"/>
            <a:ext cx="10515600" cy="594995"/>
          </a:xfrm>
        </p:spPr>
        <p:txBody>
          <a:bodyPr>
            <a:normAutofit fontScale="90000"/>
          </a:bodyPr>
          <a:lstStyle/>
          <a:p>
            <a:r>
              <a:rPr lang="en-US" dirty="0">
                <a:latin typeface="+mn-lt"/>
              </a:rPr>
              <a:t>Yellow Barricade Tape</a:t>
            </a:r>
          </a:p>
        </p:txBody>
      </p:sp>
      <p:pic>
        <p:nvPicPr>
          <p:cNvPr id="4" name="Picture 2" descr="http://t3.gstatic.com/images?q=tbn:ANd9GcT67_OQIfod9gvxtlivIjtzOUoBU5rnilLEEtf3ENxgKt8EU277fi6hK00">
            <a:hlinkClick r:id="rId2"/>
          </p:cNvPr>
          <p:cNvPicPr>
            <a:picLocks noChangeAspect="1" noChangeArrowheads="1"/>
          </p:cNvPicPr>
          <p:nvPr/>
        </p:nvPicPr>
        <p:blipFill>
          <a:blip r:embed="rId3" cstate="print"/>
          <a:srcRect/>
          <a:stretch>
            <a:fillRect/>
          </a:stretch>
        </p:blipFill>
        <p:spPr bwMode="auto">
          <a:xfrm>
            <a:off x="8631936" y="3929730"/>
            <a:ext cx="2127018" cy="2127018"/>
          </a:xfrm>
          <a:prstGeom prst="rect">
            <a:avLst/>
          </a:prstGeom>
          <a:noFill/>
        </p:spPr>
      </p:pic>
      <p:pic>
        <p:nvPicPr>
          <p:cNvPr id="5" name="Picture 4">
            <a:extLst>
              <a:ext uri="{FF2B5EF4-FFF2-40B4-BE49-F238E27FC236}">
                <a16:creationId xmlns:a16="http://schemas.microsoft.com/office/drawing/2014/main" id="{16CE771A-EE7E-2F54-985B-5A41E961AC81}"/>
              </a:ext>
            </a:extLst>
          </p:cNvPr>
          <p:cNvPicPr>
            <a:picLocks noChangeAspect="1"/>
          </p:cNvPicPr>
          <p:nvPr/>
        </p:nvPicPr>
        <p:blipFill>
          <a:blip r:embed="rId4"/>
          <a:stretch>
            <a:fillRect/>
          </a:stretch>
        </p:blipFill>
        <p:spPr>
          <a:xfrm>
            <a:off x="8709564" y="1454339"/>
            <a:ext cx="1971761" cy="2475391"/>
          </a:xfrm>
          <a:prstGeom prst="rect">
            <a:avLst/>
          </a:prstGeom>
        </p:spPr>
      </p:pic>
    </p:spTree>
    <p:extLst>
      <p:ext uri="{BB962C8B-B14F-4D97-AF65-F5344CB8AC3E}">
        <p14:creationId xmlns:p14="http://schemas.microsoft.com/office/powerpoint/2010/main" val="3056982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1792" y="1499617"/>
            <a:ext cx="10835640" cy="5358383"/>
          </a:xfrm>
        </p:spPr>
        <p:txBody>
          <a:bodyPr>
            <a:normAutofit/>
          </a:bodyPr>
          <a:lstStyle/>
          <a:p>
            <a:r>
              <a:rPr lang="en-US" sz="2200" dirty="0">
                <a:latin typeface="+mn-lt"/>
              </a:rPr>
              <a:t>Authorization for entry into an area of another work group, barricaded with red barricade tape will come from the work group signed on the barricade tape log.</a:t>
            </a:r>
          </a:p>
          <a:p>
            <a:pPr marL="0" indent="0">
              <a:buNone/>
            </a:pPr>
            <a:endParaRPr lang="en-US" sz="2200" dirty="0">
              <a:latin typeface="+mn-lt"/>
            </a:endParaRPr>
          </a:p>
          <a:p>
            <a:r>
              <a:rPr lang="en-US" sz="2200" dirty="0">
                <a:latin typeface="+mn-lt"/>
              </a:rPr>
              <a:t>If there is a conflict with another craft or work crew, arrangements will be made to coordinate the work – a scheduled job could be stopped or rescheduled if more urgent work needed to be performed in the area.</a:t>
            </a:r>
          </a:p>
          <a:p>
            <a:pPr marL="0" indent="0">
              <a:buNone/>
            </a:pPr>
            <a:endParaRPr lang="en-US" sz="2200" dirty="0">
              <a:latin typeface="+mn-lt"/>
            </a:endParaRPr>
          </a:p>
          <a:p>
            <a:r>
              <a:rPr lang="en-US" sz="2200" dirty="0">
                <a:latin typeface="+mn-lt"/>
              </a:rPr>
              <a:t>Red and Yellow tape cannot be used to surround the same area.</a:t>
            </a:r>
          </a:p>
          <a:p>
            <a:pPr marL="0" indent="0">
              <a:buNone/>
            </a:pPr>
            <a:endParaRPr lang="en-US" sz="2200" dirty="0">
              <a:latin typeface="+mn-lt"/>
            </a:endParaRPr>
          </a:p>
          <a:p>
            <a:r>
              <a:rPr lang="en-US" sz="2200" dirty="0">
                <a:latin typeface="+mn-lt"/>
              </a:rPr>
              <a:t>Do not close off walkways and traffic areas unnecessarily.</a:t>
            </a:r>
          </a:p>
          <a:p>
            <a:endParaRPr lang="en-US" sz="1650" dirty="0">
              <a:latin typeface="Aptos" panose="020B0004020202020204" pitchFamily="34" charset="0"/>
            </a:endParaRPr>
          </a:p>
          <a:p>
            <a:pPr>
              <a:buNone/>
            </a:pPr>
            <a:endParaRPr lang="en-US" dirty="0"/>
          </a:p>
        </p:txBody>
      </p:sp>
      <p:sp>
        <p:nvSpPr>
          <p:cNvPr id="3" name="Title 2"/>
          <p:cNvSpPr>
            <a:spLocks noGrp="1"/>
          </p:cNvSpPr>
          <p:nvPr>
            <p:ph type="title"/>
          </p:nvPr>
        </p:nvSpPr>
        <p:spPr>
          <a:xfrm>
            <a:off x="838200" y="355981"/>
            <a:ext cx="10515600" cy="558419"/>
          </a:xfrm>
        </p:spPr>
        <p:txBody>
          <a:bodyPr>
            <a:normAutofit fontScale="90000"/>
          </a:bodyPr>
          <a:lstStyle/>
          <a:p>
            <a:r>
              <a:rPr lang="en-US" dirty="0">
                <a:latin typeface="+mn-lt"/>
              </a:rPr>
              <a:t>Barricade Tape</a:t>
            </a:r>
          </a:p>
        </p:txBody>
      </p:sp>
    </p:spTree>
    <p:extLst>
      <p:ext uri="{BB962C8B-B14F-4D97-AF65-F5344CB8AC3E}">
        <p14:creationId xmlns:p14="http://schemas.microsoft.com/office/powerpoint/2010/main" val="1403177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134B-9BA9-AD51-FAE6-447571457856}"/>
              </a:ext>
            </a:extLst>
          </p:cNvPr>
          <p:cNvSpPr>
            <a:spLocks noGrp="1"/>
          </p:cNvSpPr>
          <p:nvPr>
            <p:ph type="ctrTitle"/>
          </p:nvPr>
        </p:nvSpPr>
        <p:spPr/>
        <p:txBody>
          <a:bodyPr/>
          <a:lstStyle/>
          <a:p>
            <a:r>
              <a:rPr lang="en-US" dirty="0"/>
              <a:t>Contractor Policies/Tools</a:t>
            </a:r>
          </a:p>
        </p:txBody>
      </p:sp>
    </p:spTree>
    <p:extLst>
      <p:ext uri="{BB962C8B-B14F-4D97-AF65-F5344CB8AC3E}">
        <p14:creationId xmlns:p14="http://schemas.microsoft.com/office/powerpoint/2010/main" val="2192729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2787" y="1101213"/>
            <a:ext cx="11503742" cy="5132439"/>
          </a:xfrm>
        </p:spPr>
        <p:txBody>
          <a:bodyPr>
            <a:normAutofit lnSpcReduction="10000"/>
          </a:bodyPr>
          <a:lstStyle/>
          <a:p>
            <a:r>
              <a:rPr lang="en-US" sz="2200" dirty="0">
                <a:latin typeface="+mn-lt"/>
              </a:rPr>
              <a:t>Fall Protection</a:t>
            </a:r>
          </a:p>
          <a:p>
            <a:pPr lvl="1"/>
            <a:r>
              <a:rPr lang="en-US" sz="2200" dirty="0">
                <a:latin typeface="+mn-lt"/>
              </a:rPr>
              <a:t>4’ requirement</a:t>
            </a:r>
          </a:p>
          <a:p>
            <a:pPr lvl="1"/>
            <a:r>
              <a:rPr lang="en-US" sz="2200" dirty="0">
                <a:latin typeface="+mn-lt"/>
              </a:rPr>
              <a:t>Confined Space entry</a:t>
            </a:r>
          </a:p>
          <a:p>
            <a:pPr marL="342900" lvl="1" indent="0">
              <a:buNone/>
            </a:pPr>
            <a:endParaRPr lang="en-US" sz="2200" dirty="0">
              <a:latin typeface="+mn-lt"/>
            </a:endParaRPr>
          </a:p>
          <a:p>
            <a:r>
              <a:rPr lang="en-US" sz="2200" dirty="0">
                <a:latin typeface="+mn-lt"/>
              </a:rPr>
              <a:t>Respiratory/Fit Testing </a:t>
            </a:r>
          </a:p>
          <a:p>
            <a:pPr lvl="1"/>
            <a:r>
              <a:rPr lang="en-US" sz="2200" dirty="0">
                <a:latin typeface="+mn-lt"/>
              </a:rPr>
              <a:t>Waste Ash and Lime Silos are respirator recommended, and dust masks are not allowed as respiratory protection.</a:t>
            </a:r>
          </a:p>
          <a:p>
            <a:pPr marL="342900" lvl="1" indent="0">
              <a:buNone/>
            </a:pPr>
            <a:endParaRPr lang="en-US" sz="2200" dirty="0">
              <a:latin typeface="+mn-lt"/>
            </a:endParaRPr>
          </a:p>
          <a:p>
            <a:r>
              <a:rPr lang="en-US" sz="2200" dirty="0">
                <a:latin typeface="+mn-lt"/>
              </a:rPr>
              <a:t>Scaffolding</a:t>
            </a:r>
          </a:p>
          <a:p>
            <a:pPr lvl="1"/>
            <a:r>
              <a:rPr lang="en-US" sz="2200" dirty="0">
                <a:latin typeface="+mn-lt"/>
              </a:rPr>
              <a:t>Shift inspections are required for all scaffold structures.  </a:t>
            </a:r>
          </a:p>
          <a:p>
            <a:pPr lvl="1"/>
            <a:r>
              <a:rPr lang="en-US" sz="2200" dirty="0">
                <a:latin typeface="+mn-lt"/>
              </a:rPr>
              <a:t>Do not access scaffold if it has not been inspected for that shift.</a:t>
            </a:r>
          </a:p>
          <a:p>
            <a:pPr lvl="1"/>
            <a:r>
              <a:rPr lang="en-US" sz="2200" dirty="0">
                <a:latin typeface="+mn-lt"/>
              </a:rPr>
              <a:t>Follow all requirements listed on the scaffold tag.</a:t>
            </a:r>
          </a:p>
          <a:p>
            <a:pPr marL="342900" lvl="1" indent="0">
              <a:buNone/>
            </a:pPr>
            <a:endParaRPr lang="en-US" sz="2200" dirty="0">
              <a:latin typeface="+mn-lt"/>
            </a:endParaRPr>
          </a:p>
          <a:p>
            <a:r>
              <a:rPr lang="en-US" sz="2200" dirty="0">
                <a:latin typeface="+mn-lt"/>
              </a:rPr>
              <a:t>Line Breaking and Penetration</a:t>
            </a:r>
          </a:p>
          <a:p>
            <a:endParaRPr lang="en-US" dirty="0"/>
          </a:p>
        </p:txBody>
      </p:sp>
      <p:sp>
        <p:nvSpPr>
          <p:cNvPr id="3" name="Title 2"/>
          <p:cNvSpPr>
            <a:spLocks noGrp="1"/>
          </p:cNvSpPr>
          <p:nvPr>
            <p:ph type="title"/>
          </p:nvPr>
        </p:nvSpPr>
        <p:spPr>
          <a:xfrm>
            <a:off x="838200" y="256970"/>
            <a:ext cx="10515600" cy="608269"/>
          </a:xfrm>
        </p:spPr>
        <p:txBody>
          <a:bodyPr>
            <a:normAutofit fontScale="90000"/>
          </a:bodyPr>
          <a:lstStyle/>
          <a:p>
            <a:r>
              <a:rPr lang="en-US" dirty="0">
                <a:latin typeface="+mn-lt"/>
              </a:rPr>
              <a:t>Contractor’s Program	</a:t>
            </a:r>
          </a:p>
        </p:txBody>
      </p:sp>
    </p:spTree>
    <p:extLst>
      <p:ext uri="{BB962C8B-B14F-4D97-AF65-F5344CB8AC3E}">
        <p14:creationId xmlns:p14="http://schemas.microsoft.com/office/powerpoint/2010/main" val="810134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68425"/>
            <a:ext cx="10515600" cy="4351338"/>
          </a:xfrm>
        </p:spPr>
        <p:txBody>
          <a:bodyPr>
            <a:normAutofit/>
          </a:bodyPr>
          <a:lstStyle/>
          <a:p>
            <a:r>
              <a:rPr lang="en-US" sz="2200" dirty="0">
                <a:latin typeface="+mn-lt"/>
              </a:rPr>
              <a:t>See General Safety and Environmental Rules Form SAF-6051.</a:t>
            </a:r>
          </a:p>
          <a:p>
            <a:endParaRPr lang="en-US" sz="2200" dirty="0">
              <a:latin typeface="+mn-lt"/>
            </a:endParaRPr>
          </a:p>
          <a:p>
            <a:r>
              <a:rPr lang="en-US" sz="2200" dirty="0">
                <a:latin typeface="+mn-lt"/>
              </a:rPr>
              <a:t>Read through and sign the last page.  This form will need to be submitted for plant access.</a:t>
            </a:r>
          </a:p>
        </p:txBody>
      </p:sp>
      <p:sp>
        <p:nvSpPr>
          <p:cNvPr id="3" name="Title 2"/>
          <p:cNvSpPr>
            <a:spLocks noGrp="1"/>
          </p:cNvSpPr>
          <p:nvPr>
            <p:ph type="title"/>
          </p:nvPr>
        </p:nvSpPr>
        <p:spPr>
          <a:xfrm>
            <a:off x="838200" y="260413"/>
            <a:ext cx="10515600" cy="841248"/>
          </a:xfrm>
        </p:spPr>
        <p:txBody>
          <a:bodyPr>
            <a:normAutofit/>
          </a:bodyPr>
          <a:lstStyle/>
          <a:p>
            <a:r>
              <a:rPr lang="en-US" dirty="0">
                <a:latin typeface="Aptos" panose="020B0004020202020204" pitchFamily="34" charset="0"/>
              </a:rPr>
              <a:t>Site Rules</a:t>
            </a:r>
          </a:p>
        </p:txBody>
      </p:sp>
    </p:spTree>
    <p:custDataLst>
      <p:tags r:id="rId1"/>
    </p:custDataLst>
    <p:extLst>
      <p:ext uri="{BB962C8B-B14F-4D97-AF65-F5344CB8AC3E}">
        <p14:creationId xmlns:p14="http://schemas.microsoft.com/office/powerpoint/2010/main" val="6830000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2AF27-6E8F-5BCE-80E1-3B7B228C78FF}"/>
              </a:ext>
            </a:extLst>
          </p:cNvPr>
          <p:cNvSpPr>
            <a:spLocks noGrp="1"/>
          </p:cNvSpPr>
          <p:nvPr>
            <p:ph type="title"/>
          </p:nvPr>
        </p:nvSpPr>
        <p:spPr>
          <a:xfrm>
            <a:off x="838200" y="227965"/>
            <a:ext cx="10515600" cy="668147"/>
          </a:xfrm>
        </p:spPr>
        <p:txBody>
          <a:bodyPr>
            <a:normAutofit/>
          </a:bodyPr>
          <a:lstStyle/>
          <a:p>
            <a:r>
              <a:rPr lang="en-US" sz="3600" dirty="0"/>
              <a:t>Contractor Tools</a:t>
            </a:r>
          </a:p>
        </p:txBody>
      </p:sp>
      <p:sp>
        <p:nvSpPr>
          <p:cNvPr id="3" name="Content Placeholder 2">
            <a:extLst>
              <a:ext uri="{FF2B5EF4-FFF2-40B4-BE49-F238E27FC236}">
                <a16:creationId xmlns:a16="http://schemas.microsoft.com/office/drawing/2014/main" id="{1B4EC50D-A280-DCEA-78F1-F5F435FE2B5A}"/>
              </a:ext>
            </a:extLst>
          </p:cNvPr>
          <p:cNvSpPr>
            <a:spLocks noGrp="1"/>
          </p:cNvSpPr>
          <p:nvPr>
            <p:ph idx="1"/>
          </p:nvPr>
        </p:nvSpPr>
        <p:spPr>
          <a:xfrm>
            <a:off x="838200" y="1033272"/>
            <a:ext cx="10515600" cy="5459603"/>
          </a:xfrm>
        </p:spPr>
        <p:txBody>
          <a:bodyPr>
            <a:normAutofit fontScale="77500" lnSpcReduction="20000"/>
          </a:bodyPr>
          <a:lstStyle/>
          <a:p>
            <a:pPr>
              <a:lnSpc>
                <a:spcPct val="120000"/>
              </a:lnSpc>
              <a:spcBef>
                <a:spcPts val="400"/>
              </a:spcBef>
              <a:spcAft>
                <a:spcPts val="400"/>
              </a:spcAft>
            </a:pPr>
            <a:r>
              <a:rPr lang="en-US" dirty="0"/>
              <a:t>GFCI protection is required on all extension cords and powered hand tools</a:t>
            </a:r>
          </a:p>
          <a:p>
            <a:pPr>
              <a:lnSpc>
                <a:spcPct val="120000"/>
              </a:lnSpc>
              <a:spcBef>
                <a:spcPts val="400"/>
              </a:spcBef>
              <a:spcAft>
                <a:spcPts val="400"/>
              </a:spcAft>
            </a:pPr>
            <a:r>
              <a:rPr lang="en-US" dirty="0"/>
              <a:t>Extension cords, welding leads, and air hoses must be kept out of walkways and doorways</a:t>
            </a:r>
          </a:p>
          <a:p>
            <a:pPr lvl="1">
              <a:lnSpc>
                <a:spcPct val="120000"/>
              </a:lnSpc>
              <a:spcBef>
                <a:spcPts val="400"/>
              </a:spcBef>
              <a:spcAft>
                <a:spcPts val="400"/>
              </a:spcAft>
            </a:pPr>
            <a:r>
              <a:rPr lang="en-US" sz="2300" dirty="0"/>
              <a:t>Run overhead or under walkways</a:t>
            </a:r>
          </a:p>
          <a:p>
            <a:pPr>
              <a:lnSpc>
                <a:spcPct val="120000"/>
              </a:lnSpc>
              <a:spcBef>
                <a:spcPts val="400"/>
              </a:spcBef>
              <a:spcAft>
                <a:spcPts val="400"/>
              </a:spcAft>
            </a:pPr>
            <a:r>
              <a:rPr lang="en-US" dirty="0"/>
              <a:t>Small tools are the responsibility of the contractor to supply</a:t>
            </a:r>
          </a:p>
          <a:p>
            <a:pPr lvl="1">
              <a:lnSpc>
                <a:spcPct val="120000"/>
              </a:lnSpc>
              <a:spcBef>
                <a:spcPts val="400"/>
              </a:spcBef>
              <a:spcAft>
                <a:spcPts val="400"/>
              </a:spcAft>
            </a:pPr>
            <a:r>
              <a:rPr lang="en-US" sz="2300" dirty="0"/>
              <a:t>All tools and equipment must be in good working order (guards, handles, and protective shields in place)</a:t>
            </a:r>
          </a:p>
          <a:p>
            <a:pPr>
              <a:lnSpc>
                <a:spcPct val="120000"/>
              </a:lnSpc>
              <a:spcBef>
                <a:spcPts val="400"/>
              </a:spcBef>
              <a:spcAft>
                <a:spcPts val="400"/>
              </a:spcAft>
            </a:pPr>
            <a:r>
              <a:rPr lang="en-US" dirty="0"/>
              <a:t>Only serviceable fiberglass ladders in compliant condition are allowed on site</a:t>
            </a:r>
          </a:p>
          <a:p>
            <a:pPr>
              <a:lnSpc>
                <a:spcPct val="120000"/>
              </a:lnSpc>
              <a:spcBef>
                <a:spcPts val="400"/>
              </a:spcBef>
              <a:spcAft>
                <a:spcPts val="400"/>
              </a:spcAft>
            </a:pPr>
            <a:r>
              <a:rPr lang="en-US" dirty="0"/>
              <a:t>All loads shall be rigged by a person qualified to rig loads.</a:t>
            </a:r>
          </a:p>
          <a:p>
            <a:pPr>
              <a:lnSpc>
                <a:spcPct val="120000"/>
              </a:lnSpc>
              <a:spcBef>
                <a:spcPts val="400"/>
              </a:spcBef>
              <a:spcAft>
                <a:spcPts val="600"/>
              </a:spcAft>
            </a:pPr>
            <a:r>
              <a:rPr lang="en-US" dirty="0"/>
              <a:t>Compressed gas cylinders must be stored properly.</a:t>
            </a:r>
            <a:br>
              <a:rPr lang="en-US" dirty="0"/>
            </a:br>
            <a:r>
              <a:rPr lang="en-US" dirty="0"/>
              <a:t>(In carts, tied off to a beam or structure.) </a:t>
            </a:r>
          </a:p>
          <a:p>
            <a:pPr>
              <a:lnSpc>
                <a:spcPct val="120000"/>
              </a:lnSpc>
              <a:spcBef>
                <a:spcPts val="400"/>
              </a:spcBef>
              <a:spcAft>
                <a:spcPts val="600"/>
              </a:spcAft>
            </a:pPr>
            <a:r>
              <a:rPr lang="en-US" dirty="0"/>
              <a:t>When transporting cylinders from a storage area use a proper cart and secure them to the cart. When not in use keep the cap on them.</a:t>
            </a:r>
          </a:p>
          <a:p>
            <a:endParaRPr lang="en-US" dirty="0"/>
          </a:p>
        </p:txBody>
      </p:sp>
    </p:spTree>
    <p:extLst>
      <p:ext uri="{BB962C8B-B14F-4D97-AF65-F5344CB8AC3E}">
        <p14:creationId xmlns:p14="http://schemas.microsoft.com/office/powerpoint/2010/main" val="15007034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07E40-8E2D-D6FF-6A59-EA6BF5911F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2FD364-4ECF-4D65-310C-60874AE0B933}"/>
              </a:ext>
            </a:extLst>
          </p:cNvPr>
          <p:cNvSpPr>
            <a:spLocks noGrp="1"/>
          </p:cNvSpPr>
          <p:nvPr>
            <p:ph type="title"/>
          </p:nvPr>
        </p:nvSpPr>
        <p:spPr>
          <a:xfrm>
            <a:off x="838200" y="227965"/>
            <a:ext cx="10515600" cy="668147"/>
          </a:xfrm>
        </p:spPr>
        <p:txBody>
          <a:bodyPr>
            <a:normAutofit/>
          </a:bodyPr>
          <a:lstStyle/>
          <a:p>
            <a:r>
              <a:rPr lang="en-US" sz="3600" dirty="0"/>
              <a:t>Contractor Tools</a:t>
            </a:r>
          </a:p>
        </p:txBody>
      </p:sp>
      <p:sp>
        <p:nvSpPr>
          <p:cNvPr id="3" name="Content Placeholder 2">
            <a:extLst>
              <a:ext uri="{FF2B5EF4-FFF2-40B4-BE49-F238E27FC236}">
                <a16:creationId xmlns:a16="http://schemas.microsoft.com/office/drawing/2014/main" id="{E7DFC2C3-B00A-226F-DEE2-2120F10F479B}"/>
              </a:ext>
            </a:extLst>
          </p:cNvPr>
          <p:cNvSpPr>
            <a:spLocks noGrp="1"/>
          </p:cNvSpPr>
          <p:nvPr>
            <p:ph idx="1"/>
          </p:nvPr>
        </p:nvSpPr>
        <p:spPr>
          <a:xfrm>
            <a:off x="838200" y="1033272"/>
            <a:ext cx="10515600" cy="5459603"/>
          </a:xfrm>
        </p:spPr>
        <p:txBody>
          <a:bodyPr>
            <a:normAutofit/>
          </a:bodyPr>
          <a:lstStyle/>
          <a:p>
            <a:pPr>
              <a:lnSpc>
                <a:spcPct val="100000"/>
              </a:lnSpc>
              <a:spcBef>
                <a:spcPts val="0"/>
              </a:spcBef>
            </a:pPr>
            <a:r>
              <a:rPr lang="en-US" sz="2200" dirty="0"/>
              <a:t>Scaffolds shall be erected and kept in accordance with applicable standards, with toe boards, ladders, and decking properly installed. </a:t>
            </a:r>
            <a:br>
              <a:rPr lang="en-US" sz="2200" dirty="0"/>
            </a:br>
            <a:r>
              <a:rPr lang="en-US" sz="2200" dirty="0"/>
              <a:t>They must be inspected daily prior to use by a competent person. </a:t>
            </a:r>
            <a:br>
              <a:rPr lang="en-US" sz="2200" dirty="0"/>
            </a:br>
            <a:endParaRPr lang="en-US" sz="2200" dirty="0"/>
          </a:p>
          <a:p>
            <a:pPr>
              <a:lnSpc>
                <a:spcPct val="100000"/>
              </a:lnSpc>
              <a:spcBef>
                <a:spcPts val="0"/>
              </a:spcBef>
            </a:pPr>
            <a:r>
              <a:rPr lang="en-US" sz="2200" dirty="0"/>
              <a:t>Barricades </a:t>
            </a:r>
            <a:r>
              <a:rPr lang="en-US" sz="2200" u="sng" dirty="0"/>
              <a:t>must</a:t>
            </a:r>
            <a:r>
              <a:rPr lang="en-US" sz="2200" dirty="0"/>
              <a:t> be used around excavation areas. Personnel protection (shoring, trench box, benching, or slope) will be strictly adhered to.</a:t>
            </a:r>
            <a:br>
              <a:rPr lang="en-US" sz="2200" dirty="0"/>
            </a:br>
            <a:endParaRPr lang="en-US" sz="2200" dirty="0"/>
          </a:p>
          <a:p>
            <a:pPr>
              <a:lnSpc>
                <a:spcPct val="100000"/>
              </a:lnSpc>
              <a:spcBef>
                <a:spcPts val="0"/>
              </a:spcBef>
            </a:pPr>
            <a:r>
              <a:rPr lang="en-US" sz="2200" dirty="0"/>
              <a:t>Keep work area as clean as possible, empty trash cans daily, and throw towels and rags in proper disposal cans. Do not litter inside or outside.</a:t>
            </a:r>
            <a:br>
              <a:rPr lang="en-US" sz="2200" dirty="0"/>
            </a:br>
            <a:endParaRPr lang="en-US" sz="2200" dirty="0"/>
          </a:p>
          <a:p>
            <a:pPr>
              <a:lnSpc>
                <a:spcPct val="100000"/>
              </a:lnSpc>
              <a:spcBef>
                <a:spcPts val="0"/>
              </a:spcBef>
            </a:pPr>
            <a:r>
              <a:rPr lang="en-US" sz="2200" dirty="0"/>
              <a:t>Basin personnel will check work area for safety hazards and to ensure the work area is clean when the job is done.</a:t>
            </a:r>
          </a:p>
          <a:p>
            <a:endParaRPr lang="en-US" dirty="0"/>
          </a:p>
        </p:txBody>
      </p:sp>
    </p:spTree>
    <p:extLst>
      <p:ext uri="{BB962C8B-B14F-4D97-AF65-F5344CB8AC3E}">
        <p14:creationId xmlns:p14="http://schemas.microsoft.com/office/powerpoint/2010/main" val="3185015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A49E-AAE8-8201-1468-5E77EBA0ADFC}"/>
              </a:ext>
            </a:extLst>
          </p:cNvPr>
          <p:cNvSpPr>
            <a:spLocks noGrp="1"/>
          </p:cNvSpPr>
          <p:nvPr>
            <p:ph type="ctrTitle"/>
          </p:nvPr>
        </p:nvSpPr>
        <p:spPr/>
        <p:txBody>
          <a:bodyPr/>
          <a:lstStyle/>
          <a:p>
            <a:r>
              <a:rPr lang="en-US" dirty="0"/>
              <a:t>Belt Manlift</a:t>
            </a:r>
          </a:p>
        </p:txBody>
      </p:sp>
    </p:spTree>
    <p:extLst>
      <p:ext uri="{BB962C8B-B14F-4D97-AF65-F5344CB8AC3E}">
        <p14:creationId xmlns:p14="http://schemas.microsoft.com/office/powerpoint/2010/main" val="654739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Aptos" panose="020B0004020202020204" pitchFamily="34" charset="0"/>
              </a:rPr>
              <a:t>Belt Manlifts </a:t>
            </a:r>
          </a:p>
        </p:txBody>
      </p:sp>
      <p:pic>
        <p:nvPicPr>
          <p:cNvPr id="2" name="8F20A27A">
            <a:hlinkClick r:id="" action="ppaction://media"/>
            <a:extLst>
              <a:ext uri="{FF2B5EF4-FFF2-40B4-BE49-F238E27FC236}">
                <a16:creationId xmlns:a16="http://schemas.microsoft.com/office/drawing/2014/main" id="{21A9A5DF-5E69-4A62-31BC-10D1EEAEE4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24250" y="2171700"/>
            <a:ext cx="5143500" cy="2893219"/>
          </a:xfrm>
          <a:prstGeom prst="rect">
            <a:avLst/>
          </a:prstGeom>
        </p:spPr>
      </p:pic>
    </p:spTree>
    <p:extLst>
      <p:ext uri="{BB962C8B-B14F-4D97-AF65-F5344CB8AC3E}">
        <p14:creationId xmlns:p14="http://schemas.microsoft.com/office/powerpoint/2010/main" val="278648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0352" y="978408"/>
            <a:ext cx="8129016" cy="4901183"/>
          </a:xfrm>
        </p:spPr>
        <p:txBody>
          <a:bodyPr>
            <a:noAutofit/>
          </a:bodyPr>
          <a:lstStyle/>
          <a:p>
            <a:pPr>
              <a:lnSpc>
                <a:spcPct val="100000"/>
              </a:lnSpc>
              <a:spcBef>
                <a:spcPts val="0"/>
              </a:spcBef>
            </a:pPr>
            <a:r>
              <a:rPr lang="en-US" sz="2200" dirty="0">
                <a:latin typeface="+mn-lt"/>
              </a:rPr>
              <a:t>Only authorized trained personnel will be permitted to use the manlifts.</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Unsafe conditions must be reported immediately and the manlift taken out of service.</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No freight, pipe, lumber or materials of any kind will be carried or transported on the manlifts.</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No tools shall be carried on the manlifts, except those that fit entirely in a pocket, tool pouch or holster.</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Tripping the belt is a major issue during the outage, please ensure your authorized riders contact the Control Room if they trip the belt.</a:t>
            </a:r>
          </a:p>
        </p:txBody>
      </p:sp>
      <p:sp>
        <p:nvSpPr>
          <p:cNvPr id="3" name="Title 2"/>
          <p:cNvSpPr>
            <a:spLocks noGrp="1"/>
          </p:cNvSpPr>
          <p:nvPr>
            <p:ph type="title"/>
          </p:nvPr>
        </p:nvSpPr>
        <p:spPr>
          <a:xfrm>
            <a:off x="838200" y="246889"/>
            <a:ext cx="10515600" cy="566928"/>
          </a:xfrm>
        </p:spPr>
        <p:txBody>
          <a:bodyPr>
            <a:normAutofit fontScale="90000"/>
          </a:bodyPr>
          <a:lstStyle/>
          <a:p>
            <a:r>
              <a:rPr lang="en-US" dirty="0">
                <a:latin typeface="+mn-lt"/>
              </a:rPr>
              <a:t>Belt Manlift Usage</a:t>
            </a:r>
          </a:p>
        </p:txBody>
      </p:sp>
      <p:pic>
        <p:nvPicPr>
          <p:cNvPr id="4" name="Picture 3">
            <a:extLst>
              <a:ext uri="{FF2B5EF4-FFF2-40B4-BE49-F238E27FC236}">
                <a16:creationId xmlns:a16="http://schemas.microsoft.com/office/drawing/2014/main" id="{0212F49E-0097-B150-701B-90494C5E394B}"/>
              </a:ext>
            </a:extLst>
          </p:cNvPr>
          <p:cNvPicPr>
            <a:picLocks noChangeAspect="1"/>
          </p:cNvPicPr>
          <p:nvPr/>
        </p:nvPicPr>
        <p:blipFill>
          <a:blip r:embed="rId2"/>
          <a:stretch>
            <a:fillRect/>
          </a:stretch>
        </p:blipFill>
        <p:spPr>
          <a:xfrm>
            <a:off x="9282684" y="2658144"/>
            <a:ext cx="2157046" cy="1541712"/>
          </a:xfrm>
          <a:prstGeom prst="rect">
            <a:avLst/>
          </a:prstGeom>
        </p:spPr>
      </p:pic>
    </p:spTree>
    <p:extLst>
      <p:ext uri="{BB962C8B-B14F-4D97-AF65-F5344CB8AC3E}">
        <p14:creationId xmlns:p14="http://schemas.microsoft.com/office/powerpoint/2010/main" val="1068468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87297"/>
            <a:ext cx="10515600" cy="4351338"/>
          </a:xfrm>
        </p:spPr>
        <p:txBody>
          <a:bodyPr>
            <a:normAutofit/>
          </a:bodyPr>
          <a:lstStyle/>
          <a:p>
            <a:r>
              <a:rPr lang="en-US" sz="2200" dirty="0">
                <a:latin typeface="+mn-lt"/>
              </a:rPr>
              <a:t>Everyone must watch the video and </a:t>
            </a:r>
            <a:r>
              <a:rPr lang="en-US" sz="2200" b="1" dirty="0">
                <a:latin typeface="+mn-lt"/>
              </a:rPr>
              <a:t>complete on the job training </a:t>
            </a:r>
            <a:r>
              <a:rPr lang="en-US" sz="2200" dirty="0">
                <a:latin typeface="+mn-lt"/>
              </a:rPr>
              <a:t>prior to being authorized to ride the belt manlift.</a:t>
            </a:r>
          </a:p>
          <a:p>
            <a:pPr marL="0" indent="0">
              <a:buNone/>
            </a:pPr>
            <a:endParaRPr lang="en-US" sz="2200" dirty="0">
              <a:latin typeface="+mn-lt"/>
            </a:endParaRPr>
          </a:p>
          <a:p>
            <a:r>
              <a:rPr lang="en-US" sz="2200" dirty="0">
                <a:latin typeface="+mn-lt"/>
              </a:rPr>
              <a:t>Practice and Demonstration</a:t>
            </a:r>
          </a:p>
          <a:p>
            <a:pPr lvl="1"/>
            <a:r>
              <a:rPr lang="en-US" sz="2200" dirty="0">
                <a:latin typeface="+mn-lt"/>
              </a:rPr>
              <a:t>Start at the lowest step and review procedures.</a:t>
            </a:r>
          </a:p>
          <a:p>
            <a:pPr lvl="2"/>
            <a:r>
              <a:rPr lang="en-US" sz="2200" dirty="0">
                <a:latin typeface="+mn-lt"/>
              </a:rPr>
              <a:t>Make sure everyone is clear</a:t>
            </a:r>
          </a:p>
          <a:p>
            <a:pPr lvl="2"/>
            <a:r>
              <a:rPr lang="en-US" sz="2200" dirty="0">
                <a:latin typeface="+mn-lt"/>
              </a:rPr>
              <a:t>Wait for the handhold to appear at waist level</a:t>
            </a:r>
          </a:p>
          <a:p>
            <a:pPr lvl="2"/>
            <a:r>
              <a:rPr lang="en-US" sz="2200" dirty="0">
                <a:latin typeface="+mn-lt"/>
              </a:rPr>
              <a:t>Step on the next step as it levels with the landing</a:t>
            </a:r>
          </a:p>
          <a:p>
            <a:pPr lvl="2"/>
            <a:r>
              <a:rPr lang="en-US" sz="2200" dirty="0">
                <a:latin typeface="+mn-lt"/>
              </a:rPr>
              <a:t>Face the belt and grasp the handhold with both hands</a:t>
            </a:r>
          </a:p>
          <a:p>
            <a:pPr lvl="2"/>
            <a:r>
              <a:rPr lang="en-US" sz="2200" dirty="0">
                <a:latin typeface="+mn-lt"/>
              </a:rPr>
              <a:t>Place both feet squarely on the step</a:t>
            </a:r>
          </a:p>
          <a:p>
            <a:pPr lvl="1"/>
            <a:r>
              <a:rPr lang="en-US" sz="2200" dirty="0">
                <a:latin typeface="+mn-lt"/>
              </a:rPr>
              <a:t>Show employees how to reset the manlift.</a:t>
            </a:r>
          </a:p>
        </p:txBody>
      </p:sp>
      <p:sp>
        <p:nvSpPr>
          <p:cNvPr id="3" name="Title 2"/>
          <p:cNvSpPr>
            <a:spLocks noGrp="1"/>
          </p:cNvSpPr>
          <p:nvPr>
            <p:ph type="title"/>
          </p:nvPr>
        </p:nvSpPr>
        <p:spPr>
          <a:xfrm>
            <a:off x="3781425" y="160336"/>
            <a:ext cx="4629150" cy="1143000"/>
          </a:xfrm>
        </p:spPr>
        <p:txBody>
          <a:bodyPr>
            <a:normAutofit fontScale="90000"/>
          </a:bodyPr>
          <a:lstStyle/>
          <a:p>
            <a:r>
              <a:rPr lang="en-US" dirty="0">
                <a:latin typeface="+mn-lt"/>
              </a:rPr>
              <a:t>Training on Manlift</a:t>
            </a:r>
          </a:p>
        </p:txBody>
      </p:sp>
      <p:pic>
        <p:nvPicPr>
          <p:cNvPr id="4" name="Picture 3">
            <a:extLst>
              <a:ext uri="{FF2B5EF4-FFF2-40B4-BE49-F238E27FC236}">
                <a16:creationId xmlns:a16="http://schemas.microsoft.com/office/drawing/2014/main" id="{C40129FF-FAFD-EBCA-04A2-CE372ADBCD1C}"/>
              </a:ext>
            </a:extLst>
          </p:cNvPr>
          <p:cNvPicPr>
            <a:picLocks noChangeAspect="1"/>
          </p:cNvPicPr>
          <p:nvPr/>
        </p:nvPicPr>
        <p:blipFill>
          <a:blip r:embed="rId2"/>
          <a:stretch>
            <a:fillRect/>
          </a:stretch>
        </p:blipFill>
        <p:spPr>
          <a:xfrm>
            <a:off x="9153608" y="1974941"/>
            <a:ext cx="2971336" cy="2908117"/>
          </a:xfrm>
          <a:prstGeom prst="rect">
            <a:avLst/>
          </a:prstGeom>
        </p:spPr>
      </p:pic>
    </p:spTree>
    <p:extLst>
      <p:ext uri="{BB962C8B-B14F-4D97-AF65-F5344CB8AC3E}">
        <p14:creationId xmlns:p14="http://schemas.microsoft.com/office/powerpoint/2010/main" val="1378897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6072" y="1499617"/>
            <a:ext cx="11265408" cy="5072633"/>
          </a:xfrm>
        </p:spPr>
        <p:txBody>
          <a:bodyPr>
            <a:normAutofit/>
          </a:bodyPr>
          <a:lstStyle/>
          <a:p>
            <a:r>
              <a:rPr lang="en-US" sz="2200" dirty="0">
                <a:latin typeface="+mn-lt"/>
              </a:rPr>
              <a:t>Stop the manlift almost immediately by pulling the rope.</a:t>
            </a:r>
          </a:p>
          <a:p>
            <a:pPr lvl="2"/>
            <a:r>
              <a:rPr lang="en-US" sz="1800" dirty="0">
                <a:latin typeface="+mn-lt"/>
              </a:rPr>
              <a:t>Explain operation of the start/stop control rope</a:t>
            </a:r>
          </a:p>
          <a:p>
            <a:pPr lvl="2"/>
            <a:r>
              <a:rPr lang="en-US" sz="1800" dirty="0">
                <a:latin typeface="+mn-lt"/>
              </a:rPr>
              <a:t>Ride to the first landing and return to the trainees on the down belt</a:t>
            </a:r>
          </a:p>
          <a:p>
            <a:pPr lvl="2"/>
            <a:r>
              <a:rPr lang="en-US" sz="1800" dirty="0">
                <a:latin typeface="+mn-lt"/>
              </a:rPr>
              <a:t>Explain the steps taken in dismounting</a:t>
            </a:r>
          </a:p>
          <a:p>
            <a:pPr lvl="2"/>
            <a:r>
              <a:rPr lang="en-US" sz="1800" dirty="0">
                <a:latin typeface="+mn-lt"/>
              </a:rPr>
              <a:t>Answer any questions</a:t>
            </a:r>
          </a:p>
          <a:p>
            <a:pPr lvl="2"/>
            <a:endParaRPr lang="en-US" sz="2200" dirty="0">
              <a:latin typeface="+mn-lt"/>
            </a:endParaRPr>
          </a:p>
          <a:p>
            <a:r>
              <a:rPr lang="en-US" sz="2200" dirty="0">
                <a:latin typeface="+mn-lt"/>
              </a:rPr>
              <a:t>Belt Manlift Certification Record SAF-6029 needs completed and turned into the On-Site Coordinator once on-site.  OJT will occur at DFS.</a:t>
            </a:r>
          </a:p>
          <a:p>
            <a:endParaRPr lang="en-US" sz="2200" dirty="0">
              <a:latin typeface="+mn-lt"/>
            </a:endParaRPr>
          </a:p>
          <a:p>
            <a:r>
              <a:rPr lang="en-US" sz="2200" dirty="0">
                <a:latin typeface="+mn-lt"/>
              </a:rPr>
              <a:t>There are pink hard hat stickers for Belt Manlift trained individuals that are required to be on the back of the hard hat.  Riders must have this sticker, or you will be asked to take appropriate action if found riding without proper authorization.</a:t>
            </a:r>
          </a:p>
        </p:txBody>
      </p:sp>
      <p:sp>
        <p:nvSpPr>
          <p:cNvPr id="3" name="Title 2"/>
          <p:cNvSpPr>
            <a:spLocks noGrp="1"/>
          </p:cNvSpPr>
          <p:nvPr>
            <p:ph type="title"/>
          </p:nvPr>
        </p:nvSpPr>
        <p:spPr>
          <a:xfrm>
            <a:off x="838200" y="285751"/>
            <a:ext cx="10515600" cy="665226"/>
          </a:xfrm>
        </p:spPr>
        <p:txBody>
          <a:bodyPr>
            <a:normAutofit/>
          </a:bodyPr>
          <a:lstStyle/>
          <a:p>
            <a:r>
              <a:rPr lang="en-US" sz="3600" dirty="0">
                <a:latin typeface="+mn-lt"/>
              </a:rPr>
              <a:t>Training on Manlift</a:t>
            </a:r>
          </a:p>
        </p:txBody>
      </p:sp>
    </p:spTree>
    <p:extLst>
      <p:ext uri="{BB962C8B-B14F-4D97-AF65-F5344CB8AC3E}">
        <p14:creationId xmlns:p14="http://schemas.microsoft.com/office/powerpoint/2010/main" val="18946255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781171-DAEF-903C-F491-877B2F66495C}"/>
              </a:ext>
            </a:extLst>
          </p:cNvPr>
          <p:cNvPicPr>
            <a:picLocks noChangeAspect="1"/>
          </p:cNvPicPr>
          <p:nvPr/>
        </p:nvPicPr>
        <p:blipFill>
          <a:blip r:embed="rId2"/>
          <a:stretch>
            <a:fillRect/>
          </a:stretch>
        </p:blipFill>
        <p:spPr>
          <a:xfrm>
            <a:off x="3746000" y="68263"/>
            <a:ext cx="4699999" cy="6308725"/>
          </a:xfrm>
          <a:prstGeom prst="rect">
            <a:avLst/>
          </a:prstGeom>
          <a:noFill/>
        </p:spPr>
      </p:pic>
    </p:spTree>
    <p:extLst>
      <p:ext uri="{BB962C8B-B14F-4D97-AF65-F5344CB8AC3E}">
        <p14:creationId xmlns:p14="http://schemas.microsoft.com/office/powerpoint/2010/main" val="2616337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049B2-7646-9A12-2035-2D10AF9C88D1}"/>
              </a:ext>
            </a:extLst>
          </p:cNvPr>
          <p:cNvSpPr>
            <a:spLocks noGrp="1"/>
          </p:cNvSpPr>
          <p:nvPr>
            <p:ph type="ctrTitle"/>
          </p:nvPr>
        </p:nvSpPr>
        <p:spPr/>
        <p:txBody>
          <a:bodyPr/>
          <a:lstStyle/>
          <a:p>
            <a:r>
              <a:rPr lang="en-US" dirty="0"/>
              <a:t>Mobile Equipment </a:t>
            </a:r>
          </a:p>
        </p:txBody>
      </p:sp>
    </p:spTree>
    <p:extLst>
      <p:ext uri="{BB962C8B-B14F-4D97-AF65-F5344CB8AC3E}">
        <p14:creationId xmlns:p14="http://schemas.microsoft.com/office/powerpoint/2010/main" val="27010765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3504" y="1060705"/>
            <a:ext cx="11146536" cy="5797296"/>
          </a:xfrm>
        </p:spPr>
        <p:txBody>
          <a:bodyPr>
            <a:normAutofit fontScale="77500" lnSpcReduction="20000"/>
          </a:bodyPr>
          <a:lstStyle/>
          <a:p>
            <a:pPr>
              <a:lnSpc>
                <a:spcPct val="120000"/>
              </a:lnSpc>
              <a:spcBef>
                <a:spcPts val="0"/>
              </a:spcBef>
            </a:pPr>
            <a:r>
              <a:rPr lang="en-US" sz="3100" dirty="0">
                <a:latin typeface="+mn-lt"/>
              </a:rPr>
              <a:t>Use of any plant equipment must be approved by the On-Site Coordinator. </a:t>
            </a:r>
          </a:p>
          <a:p>
            <a:pPr marL="0" indent="0">
              <a:lnSpc>
                <a:spcPct val="120000"/>
              </a:lnSpc>
              <a:spcBef>
                <a:spcPts val="0"/>
              </a:spcBef>
              <a:buNone/>
            </a:pPr>
            <a:endParaRPr lang="en-US" sz="3100" dirty="0">
              <a:latin typeface="+mn-lt"/>
            </a:endParaRPr>
          </a:p>
          <a:p>
            <a:pPr>
              <a:lnSpc>
                <a:spcPct val="120000"/>
              </a:lnSpc>
              <a:spcBef>
                <a:spcPts val="0"/>
              </a:spcBef>
            </a:pPr>
            <a:r>
              <a:rPr lang="en-US" sz="3100" dirty="0">
                <a:latin typeface="+mn-lt"/>
              </a:rPr>
              <a:t>Prior to the use of any DFS mobile equipment individuals must obtain authorization from DFS, complete a Contractor Mobile Equipment Training Verification Form (SAF-6102).</a:t>
            </a:r>
          </a:p>
          <a:p>
            <a:pPr lvl="1">
              <a:lnSpc>
                <a:spcPct val="120000"/>
              </a:lnSpc>
              <a:spcBef>
                <a:spcPts val="0"/>
              </a:spcBef>
            </a:pPr>
            <a:r>
              <a:rPr lang="en-US" sz="2900" dirty="0">
                <a:latin typeface="+mn-lt"/>
              </a:rPr>
              <a:t>Scissor or boom lifts  </a:t>
            </a:r>
          </a:p>
          <a:p>
            <a:pPr lvl="1">
              <a:lnSpc>
                <a:spcPct val="120000"/>
              </a:lnSpc>
              <a:spcBef>
                <a:spcPts val="0"/>
              </a:spcBef>
            </a:pPr>
            <a:r>
              <a:rPr lang="en-US" sz="2900" dirty="0">
                <a:latin typeface="+mn-lt"/>
              </a:rPr>
              <a:t>Overhead cranes</a:t>
            </a:r>
          </a:p>
          <a:p>
            <a:pPr marL="342900" lvl="1" indent="0">
              <a:lnSpc>
                <a:spcPct val="120000"/>
              </a:lnSpc>
              <a:spcBef>
                <a:spcPts val="0"/>
              </a:spcBef>
              <a:buNone/>
            </a:pPr>
            <a:endParaRPr lang="en-US" sz="3500" dirty="0">
              <a:latin typeface="+mn-lt"/>
            </a:endParaRPr>
          </a:p>
          <a:p>
            <a:pPr>
              <a:lnSpc>
                <a:spcPct val="120000"/>
              </a:lnSpc>
              <a:spcBef>
                <a:spcPts val="0"/>
              </a:spcBef>
            </a:pPr>
            <a:r>
              <a:rPr lang="en-US" dirty="0">
                <a:latin typeface="+mn-lt"/>
              </a:rPr>
              <a:t>Once authorized, contractors are required to complete an equipment inspection prior to use on each piece of mobile equipment. Inspection books are in each piece of mobile equipment. </a:t>
            </a:r>
          </a:p>
          <a:p>
            <a:pPr marL="0" indent="0">
              <a:lnSpc>
                <a:spcPct val="120000"/>
              </a:lnSpc>
              <a:spcBef>
                <a:spcPts val="0"/>
              </a:spcBef>
              <a:buNone/>
            </a:pPr>
            <a:endParaRPr lang="en-US" i="1" dirty="0">
              <a:latin typeface="+mn-lt"/>
            </a:endParaRPr>
          </a:p>
          <a:p>
            <a:pPr>
              <a:lnSpc>
                <a:spcPct val="120000"/>
              </a:lnSpc>
              <a:spcBef>
                <a:spcPts val="0"/>
              </a:spcBef>
            </a:pPr>
            <a:r>
              <a:rPr lang="en-US" dirty="0">
                <a:latin typeface="+mn-lt"/>
              </a:rPr>
              <a:t>Contractors utilizing DFS equipment must notify the On-Site Coordinator of any deficiencies immediately for removal from service or corrective maintenance.</a:t>
            </a:r>
          </a:p>
          <a:p>
            <a:endParaRPr lang="en-US" dirty="0"/>
          </a:p>
        </p:txBody>
      </p:sp>
      <p:sp>
        <p:nvSpPr>
          <p:cNvPr id="3" name="Title 2"/>
          <p:cNvSpPr>
            <a:spLocks noGrp="1"/>
          </p:cNvSpPr>
          <p:nvPr>
            <p:ph type="title"/>
          </p:nvPr>
        </p:nvSpPr>
        <p:spPr>
          <a:xfrm>
            <a:off x="838200" y="365125"/>
            <a:ext cx="10515600" cy="485267"/>
          </a:xfrm>
        </p:spPr>
        <p:txBody>
          <a:bodyPr>
            <a:normAutofit fontScale="90000"/>
          </a:bodyPr>
          <a:lstStyle/>
          <a:p>
            <a:r>
              <a:rPr lang="en-US" dirty="0">
                <a:latin typeface="+mn-lt"/>
              </a:rPr>
              <a:t>Mobile Equipment </a:t>
            </a:r>
          </a:p>
        </p:txBody>
      </p:sp>
    </p:spTree>
    <p:extLst>
      <p:ext uri="{BB962C8B-B14F-4D97-AF65-F5344CB8AC3E}">
        <p14:creationId xmlns:p14="http://schemas.microsoft.com/office/powerpoint/2010/main" val="2566468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3212" y="210508"/>
            <a:ext cx="10408315" cy="732503"/>
          </a:xfrm>
        </p:spPr>
        <p:txBody>
          <a:bodyPr anchor="b">
            <a:normAutofit/>
          </a:bodyPr>
          <a:lstStyle/>
          <a:p>
            <a:r>
              <a:rPr lang="en-US" dirty="0"/>
              <a:t>Site Access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3333" t="2778" r="36667" b="1918"/>
          <a:stretch/>
        </p:blipFill>
        <p:spPr>
          <a:xfrm rot="5400000">
            <a:off x="4695579" y="-859911"/>
            <a:ext cx="2800840" cy="6910841"/>
          </a:xfrm>
          <a:prstGeom prst="rect">
            <a:avLst/>
          </a:prstGeom>
          <a:noFill/>
        </p:spPr>
      </p:pic>
      <p:sp>
        <p:nvSpPr>
          <p:cNvPr id="2" name="Vertical Text Placeholder 1"/>
          <p:cNvSpPr>
            <a:spLocks noGrp="1"/>
          </p:cNvSpPr>
          <p:nvPr>
            <p:ph type="body" sz="half" idx="2"/>
          </p:nvPr>
        </p:nvSpPr>
        <p:spPr>
          <a:xfrm>
            <a:off x="2712520" y="4327887"/>
            <a:ext cx="6766958" cy="2670048"/>
          </a:xfrm>
        </p:spPr>
        <p:txBody>
          <a:bodyPr>
            <a:normAutofit/>
          </a:bodyPr>
          <a:lstStyle/>
          <a:p>
            <a:pPr marL="0" indent="0" algn="ctr">
              <a:buNone/>
            </a:pPr>
            <a:r>
              <a:rPr lang="en-US" sz="2200" dirty="0"/>
              <a:t>With the traffic on the highway coming from the North with no turn lane and 70mph speed limit, traffic coming into the plant from the South must yield to those coming from the North.  Please adhere to this abnormal traffic sign.</a:t>
            </a:r>
          </a:p>
        </p:txBody>
      </p:sp>
    </p:spTree>
    <p:extLst>
      <p:ext uri="{BB962C8B-B14F-4D97-AF65-F5344CB8AC3E}">
        <p14:creationId xmlns:p14="http://schemas.microsoft.com/office/powerpoint/2010/main" val="14607884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287F16-CC53-CCF2-91A5-C57B0B055207}"/>
              </a:ext>
            </a:extLst>
          </p:cNvPr>
          <p:cNvPicPr>
            <a:picLocks noChangeAspect="1"/>
          </p:cNvPicPr>
          <p:nvPr/>
        </p:nvPicPr>
        <p:blipFill>
          <a:blip r:embed="rId2"/>
          <a:stretch>
            <a:fillRect/>
          </a:stretch>
        </p:blipFill>
        <p:spPr>
          <a:xfrm>
            <a:off x="3746000" y="68263"/>
            <a:ext cx="4699999" cy="6308725"/>
          </a:xfrm>
          <a:prstGeom prst="rect">
            <a:avLst/>
          </a:prstGeom>
          <a:noFill/>
        </p:spPr>
      </p:pic>
    </p:spTree>
    <p:extLst>
      <p:ext uri="{BB962C8B-B14F-4D97-AF65-F5344CB8AC3E}">
        <p14:creationId xmlns:p14="http://schemas.microsoft.com/office/powerpoint/2010/main" val="7931949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23C6B-D022-5C2D-BA73-A9981F36D386}"/>
              </a:ext>
            </a:extLst>
          </p:cNvPr>
          <p:cNvSpPr>
            <a:spLocks noGrp="1"/>
          </p:cNvSpPr>
          <p:nvPr>
            <p:ph type="title"/>
          </p:nvPr>
        </p:nvSpPr>
        <p:spPr>
          <a:xfrm>
            <a:off x="907026" y="2219436"/>
            <a:ext cx="10515600" cy="4471415"/>
          </a:xfrm>
        </p:spPr>
        <p:txBody>
          <a:bodyPr>
            <a:normAutofit/>
          </a:bodyPr>
          <a:lstStyle/>
          <a:p>
            <a:r>
              <a:rPr lang="en-US" sz="2800" dirty="0"/>
              <a:t>If you are not a Class A Contractor, skip to the Environmental Orientation.</a:t>
            </a:r>
            <a:br>
              <a:rPr lang="en-US" sz="2800" dirty="0"/>
            </a:br>
            <a:br>
              <a:rPr lang="en-US" sz="2800" dirty="0"/>
            </a:br>
            <a:r>
              <a:rPr lang="en-US" sz="2800" dirty="0"/>
              <a:t>If you are a Class A Contractor please continue.</a:t>
            </a:r>
          </a:p>
        </p:txBody>
      </p:sp>
      <p:pic>
        <p:nvPicPr>
          <p:cNvPr id="6" name="Picture 5">
            <a:extLst>
              <a:ext uri="{FF2B5EF4-FFF2-40B4-BE49-F238E27FC236}">
                <a16:creationId xmlns:a16="http://schemas.microsoft.com/office/drawing/2014/main" id="{B1F61EA6-08BB-AA1F-072D-17C2F774637F}"/>
              </a:ext>
            </a:extLst>
          </p:cNvPr>
          <p:cNvPicPr>
            <a:picLocks noChangeAspect="1"/>
          </p:cNvPicPr>
          <p:nvPr/>
        </p:nvPicPr>
        <p:blipFill>
          <a:blip r:embed="rId2"/>
          <a:srcRect l="15442" t="14847" r="15442" b="12540"/>
          <a:stretch>
            <a:fillRect/>
          </a:stretch>
        </p:blipFill>
        <p:spPr>
          <a:xfrm>
            <a:off x="4630994" y="314633"/>
            <a:ext cx="2930012" cy="2939845"/>
          </a:xfrm>
          <a:prstGeom prst="rect">
            <a:avLst/>
          </a:prstGeom>
        </p:spPr>
      </p:pic>
    </p:spTree>
    <p:extLst>
      <p:ext uri="{BB962C8B-B14F-4D97-AF65-F5344CB8AC3E}">
        <p14:creationId xmlns:p14="http://schemas.microsoft.com/office/powerpoint/2010/main" val="770932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6773D-232F-7D9C-EF7F-8639858DF329}"/>
              </a:ext>
            </a:extLst>
          </p:cNvPr>
          <p:cNvSpPr>
            <a:spLocks noGrp="1"/>
          </p:cNvSpPr>
          <p:nvPr>
            <p:ph type="ctrTitle"/>
          </p:nvPr>
        </p:nvSpPr>
        <p:spPr/>
        <p:txBody>
          <a:bodyPr/>
          <a:lstStyle/>
          <a:p>
            <a:r>
              <a:rPr lang="en-US" dirty="0"/>
              <a:t>Clearances </a:t>
            </a:r>
            <a:br>
              <a:rPr lang="en-US" dirty="0"/>
            </a:br>
            <a:r>
              <a:rPr lang="en-US" dirty="0"/>
              <a:t>Lockout/Tagout</a:t>
            </a:r>
          </a:p>
        </p:txBody>
      </p:sp>
    </p:spTree>
    <p:extLst>
      <p:ext uri="{BB962C8B-B14F-4D97-AF65-F5344CB8AC3E}">
        <p14:creationId xmlns:p14="http://schemas.microsoft.com/office/powerpoint/2010/main" val="2449733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C5A3D-B391-91E7-A64C-0C20B98475E7}"/>
              </a:ext>
            </a:extLst>
          </p:cNvPr>
          <p:cNvSpPr>
            <a:spLocks noGrp="1"/>
          </p:cNvSpPr>
          <p:nvPr>
            <p:ph type="title"/>
          </p:nvPr>
        </p:nvSpPr>
        <p:spPr>
          <a:xfrm>
            <a:off x="838200" y="163958"/>
            <a:ext cx="10515600" cy="484886"/>
          </a:xfrm>
        </p:spPr>
        <p:txBody>
          <a:bodyPr>
            <a:normAutofit fontScale="90000"/>
          </a:bodyPr>
          <a:lstStyle/>
          <a:p>
            <a:r>
              <a:rPr lang="en-US" dirty="0"/>
              <a:t>Definitions</a:t>
            </a:r>
          </a:p>
        </p:txBody>
      </p:sp>
      <p:graphicFrame>
        <p:nvGraphicFramePr>
          <p:cNvPr id="4" name="Table 3">
            <a:extLst>
              <a:ext uri="{FF2B5EF4-FFF2-40B4-BE49-F238E27FC236}">
                <a16:creationId xmlns:a16="http://schemas.microsoft.com/office/drawing/2014/main" id="{EE8DF15D-1F97-34B7-2616-6043B35B8D0D}"/>
              </a:ext>
            </a:extLst>
          </p:cNvPr>
          <p:cNvGraphicFramePr>
            <a:graphicFrameLocks noGrp="1"/>
          </p:cNvGraphicFramePr>
          <p:nvPr>
            <p:extLst>
              <p:ext uri="{D42A27DB-BD31-4B8C-83A1-F6EECF244321}">
                <p14:modId xmlns:p14="http://schemas.microsoft.com/office/powerpoint/2010/main" val="3615814549"/>
              </p:ext>
            </p:extLst>
          </p:nvPr>
        </p:nvGraphicFramePr>
        <p:xfrm>
          <a:off x="373380" y="749427"/>
          <a:ext cx="11349228" cy="5615530"/>
        </p:xfrm>
        <a:graphic>
          <a:graphicData uri="http://schemas.openxmlformats.org/drawingml/2006/table">
            <a:tbl>
              <a:tblPr firstRow="1" bandRow="1">
                <a:tableStyleId>{69CF1AB2-1976-4502-BF36-3FF5EA218861}</a:tableStyleId>
              </a:tblPr>
              <a:tblGrid>
                <a:gridCol w="3248095">
                  <a:extLst>
                    <a:ext uri="{9D8B030D-6E8A-4147-A177-3AD203B41FA5}">
                      <a16:colId xmlns:a16="http://schemas.microsoft.com/office/drawing/2014/main" val="2843645262"/>
                    </a:ext>
                  </a:extLst>
                </a:gridCol>
                <a:gridCol w="8101133">
                  <a:extLst>
                    <a:ext uri="{9D8B030D-6E8A-4147-A177-3AD203B41FA5}">
                      <a16:colId xmlns:a16="http://schemas.microsoft.com/office/drawing/2014/main" val="4231755643"/>
                    </a:ext>
                  </a:extLst>
                </a:gridCol>
              </a:tblGrid>
              <a:tr h="721303">
                <a:tc>
                  <a:txBody>
                    <a:bodyPr/>
                    <a:lstStyle/>
                    <a:p>
                      <a:pPr marL="0" marR="128270">
                        <a:lnSpc>
                          <a:spcPct val="115000"/>
                        </a:lnSpc>
                        <a:spcAft>
                          <a:spcPts val="1000"/>
                        </a:spcAft>
                        <a:buNone/>
                      </a:pPr>
                      <a:r>
                        <a:rPr lang="en-US" sz="16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Contractor Authorized Employee </a:t>
                      </a:r>
                      <a:endParaRPr lang="en-US" sz="16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128270">
                        <a:lnSpc>
                          <a:spcPct val="115000"/>
                        </a:lnSpc>
                        <a:spcAft>
                          <a:spcPts val="1000"/>
                        </a:spcAft>
                        <a:buNone/>
                      </a:pPr>
                      <a:r>
                        <a:rPr lang="en-US" sz="16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Contractor who requests a Clearance to perform servicing or maintenance on the machine or equipment or represents a Work Group.  </a:t>
                      </a:r>
                      <a:endParaRPr lang="en-US" sz="16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18849041"/>
                  </a:ext>
                </a:extLst>
              </a:tr>
              <a:tr h="721303">
                <a:tc>
                  <a:txBody>
                    <a:bodyPr/>
                    <a:lstStyle/>
                    <a:p>
                      <a:pPr marL="0" marR="128270">
                        <a:lnSpc>
                          <a:spcPct val="115000"/>
                        </a:lnSpc>
                        <a:spcAft>
                          <a:spcPts val="1000"/>
                        </a:spcAft>
                        <a:buNone/>
                      </a:pPr>
                      <a:r>
                        <a:rPr lang="en-US" sz="16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Contractor Servicing Representative </a:t>
                      </a:r>
                      <a:endParaRPr lang="en-US" sz="16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128270">
                        <a:lnSpc>
                          <a:spcPct val="115000"/>
                        </a:lnSpc>
                        <a:spcAft>
                          <a:spcPts val="1000"/>
                        </a:spcAft>
                        <a:buNone/>
                      </a:pPr>
                      <a:r>
                        <a:rPr lang="en-US" sz="16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Contractor employees responsible for servicing or maintenance at DFS that have been trained on OSHA 1910.147 by their company and are represented by their Contractor Authorized Employee(s) for Clearance Requirements.  </a:t>
                      </a:r>
                      <a:endParaRPr lang="en-US" sz="16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5688133"/>
                  </a:ext>
                </a:extLst>
              </a:tr>
              <a:tr h="1851624">
                <a:tc>
                  <a:txBody>
                    <a:bodyPr/>
                    <a:lstStyle/>
                    <a:p>
                      <a:pPr marL="0" marR="128270">
                        <a:lnSpc>
                          <a:spcPct val="115000"/>
                        </a:lnSpc>
                        <a:spcAft>
                          <a:spcPts val="1000"/>
                        </a:spcAft>
                        <a:buNone/>
                      </a:pPr>
                      <a:r>
                        <a:rPr lang="en-US" sz="1600" b="0" dirty="0">
                          <a:solidFill>
                            <a:schemeClr val="accent6">
                              <a:lumMod val="50000"/>
                            </a:schemeClr>
                          </a:solidFill>
                          <a:effectLst/>
                          <a:latin typeface="+mn-lt"/>
                          <a:ea typeface="Times New Roman" panose="02020603050405020304" pitchFamily="18" charset="0"/>
                          <a:cs typeface="Times New Roman" panose="02020603050405020304" pitchFamily="18" charset="0"/>
                        </a:rPr>
                        <a:t>Primary Clearance Holder</a:t>
                      </a:r>
                      <a:endParaRPr lang="en-US" sz="1600" b="0" dirty="0">
                        <a:solidFill>
                          <a:schemeClr val="accent6">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342900" marR="128270" lvl="0" indent="-342900">
                        <a:lnSpc>
                          <a:spcPct val="115000"/>
                        </a:lnSpc>
                        <a:buFont typeface="Symbol" panose="05050102010706020507" pitchFamily="18" charset="2"/>
                        <a:buChar char=""/>
                      </a:pPr>
                      <a:r>
                        <a:rPr lang="en-US" sz="1600" b="0" dirty="0">
                          <a:solidFill>
                            <a:schemeClr val="accent6">
                              <a:lumMod val="50000"/>
                            </a:schemeClr>
                          </a:solidFill>
                          <a:effectLst/>
                          <a:latin typeface="+mn-lt"/>
                          <a:ea typeface="Times New Roman" panose="02020603050405020304" pitchFamily="18" charset="0"/>
                          <a:cs typeface="Times New Roman" panose="02020603050405020304" pitchFamily="18" charset="0"/>
                        </a:rPr>
                        <a:t>Is an Authorized Employee signed onto a Green Tag Clearance and is responsible for work being performed and the safety of the employees within their Work Group who are working under the protection of the Green Tag Clearance. </a:t>
                      </a:r>
                      <a:endParaRPr lang="en-US" sz="1600" b="0" dirty="0">
                        <a:solidFill>
                          <a:schemeClr val="accent6">
                            <a:lumMod val="50000"/>
                          </a:schemeClr>
                        </a:solidFill>
                        <a:effectLst/>
                        <a:latin typeface="+mn-lt"/>
                        <a:ea typeface="Calibri" panose="020F0502020204030204" pitchFamily="34" charset="0"/>
                        <a:cs typeface="Times New Roman" panose="02020603050405020304" pitchFamily="18" charset="0"/>
                      </a:endParaRPr>
                    </a:p>
                    <a:p>
                      <a:pPr marL="342900" marR="128270" lvl="0" indent="-342900">
                        <a:lnSpc>
                          <a:spcPct val="115000"/>
                        </a:lnSpc>
                        <a:buFont typeface="Symbol" panose="05050102010706020507" pitchFamily="18" charset="2"/>
                        <a:buChar char=""/>
                      </a:pPr>
                      <a:r>
                        <a:rPr lang="en-US" sz="1600" b="0" dirty="0">
                          <a:solidFill>
                            <a:schemeClr val="accent6">
                              <a:lumMod val="50000"/>
                            </a:schemeClr>
                          </a:solidFill>
                          <a:effectLst/>
                          <a:latin typeface="+mn-lt"/>
                          <a:ea typeface="Times New Roman" panose="02020603050405020304" pitchFamily="18" charset="0"/>
                          <a:cs typeface="Times New Roman" panose="02020603050405020304" pitchFamily="18" charset="0"/>
                        </a:rPr>
                        <a:t>Responsible for following the Clearance Program and representing the Work Group when signing on a Clearance.</a:t>
                      </a:r>
                      <a:endParaRPr lang="en-US" sz="1600" b="0" dirty="0">
                        <a:solidFill>
                          <a:schemeClr val="accent6">
                            <a:lumMod val="50000"/>
                          </a:schemeClr>
                        </a:solidFill>
                        <a:effectLst/>
                        <a:latin typeface="+mn-lt"/>
                        <a:ea typeface="Calibri" panose="020F0502020204030204" pitchFamily="34" charset="0"/>
                        <a:cs typeface="Times New Roman" panose="02020603050405020304" pitchFamily="18" charset="0"/>
                      </a:endParaRPr>
                    </a:p>
                    <a:p>
                      <a:pPr marL="342900" marR="128270" lvl="0" indent="-342900">
                        <a:lnSpc>
                          <a:spcPct val="115000"/>
                        </a:lnSpc>
                        <a:spcAft>
                          <a:spcPts val="1000"/>
                        </a:spcAft>
                        <a:buFont typeface="Symbol" panose="05050102010706020507" pitchFamily="18" charset="2"/>
                        <a:buChar char=""/>
                      </a:pPr>
                      <a:r>
                        <a:rPr lang="en-US" sz="1600" b="0" dirty="0">
                          <a:solidFill>
                            <a:schemeClr val="accent6">
                              <a:lumMod val="50000"/>
                            </a:schemeClr>
                          </a:solidFill>
                          <a:effectLst/>
                          <a:latin typeface="+mn-lt"/>
                          <a:ea typeface="Times New Roman" panose="02020603050405020304" pitchFamily="18" charset="0"/>
                          <a:cs typeface="Times New Roman" panose="02020603050405020304" pitchFamily="18" charset="0"/>
                        </a:rPr>
                        <a:t>Only utilized for Green Tag Clearances.</a:t>
                      </a:r>
                      <a:endParaRPr lang="en-US" sz="1600" b="0" dirty="0">
                        <a:solidFill>
                          <a:schemeClr val="accent6">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5455257"/>
                  </a:ext>
                </a:extLst>
              </a:tr>
              <a:tr h="2119399">
                <a:tc>
                  <a:txBody>
                    <a:bodyPr/>
                    <a:lstStyle/>
                    <a:p>
                      <a:pPr marL="0" marR="128270">
                        <a:lnSpc>
                          <a:spcPct val="115000"/>
                        </a:lnSpc>
                        <a:spcAft>
                          <a:spcPts val="1000"/>
                        </a:spcAft>
                        <a:buNone/>
                      </a:pPr>
                      <a:r>
                        <a:rPr lang="en-US" sz="1600" b="0" dirty="0">
                          <a:solidFill>
                            <a:schemeClr val="accent6">
                              <a:lumMod val="50000"/>
                            </a:schemeClr>
                          </a:solidFill>
                          <a:effectLst/>
                          <a:latin typeface="+mn-lt"/>
                          <a:ea typeface="Times New Roman" panose="02020603050405020304" pitchFamily="18" charset="0"/>
                          <a:cs typeface="Times New Roman" panose="02020603050405020304" pitchFamily="18" charset="0"/>
                        </a:rPr>
                        <a:t>Work Group</a:t>
                      </a:r>
                      <a:endParaRPr lang="en-US" sz="1600" b="0" dirty="0">
                        <a:solidFill>
                          <a:schemeClr val="accent6">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342900" marR="128270" lvl="0" indent="-342900">
                        <a:lnSpc>
                          <a:spcPct val="115000"/>
                        </a:lnSpc>
                        <a:buFont typeface="Symbol" panose="05050102010706020507" pitchFamily="18" charset="2"/>
                        <a:buChar char=""/>
                      </a:pPr>
                      <a:r>
                        <a:rPr lang="en-US" sz="1600" b="0" dirty="0">
                          <a:solidFill>
                            <a:schemeClr val="accent6">
                              <a:lumMod val="50000"/>
                            </a:schemeClr>
                          </a:solidFill>
                          <a:effectLst/>
                          <a:latin typeface="+mn-lt"/>
                          <a:ea typeface="Times New Roman" panose="02020603050405020304" pitchFamily="18" charset="0"/>
                          <a:cs typeface="Times New Roman" panose="02020603050405020304" pitchFamily="18" charset="0"/>
                        </a:rPr>
                        <a:t>Is used when two or more Authorized Employees and/or Contractor Servicing Representatives are performing covered service or maintenance under a Clearance.</a:t>
                      </a:r>
                      <a:endParaRPr lang="en-US" sz="1600" b="0" dirty="0">
                        <a:solidFill>
                          <a:schemeClr val="accent6">
                            <a:lumMod val="50000"/>
                          </a:schemeClr>
                        </a:solidFill>
                        <a:effectLst/>
                        <a:latin typeface="+mn-lt"/>
                        <a:ea typeface="Calibri" panose="020F0502020204030204" pitchFamily="34" charset="0"/>
                        <a:cs typeface="Times New Roman" panose="02020603050405020304" pitchFamily="18" charset="0"/>
                      </a:endParaRPr>
                    </a:p>
                    <a:p>
                      <a:pPr marL="342900" marR="128270" lvl="0" indent="-342900">
                        <a:lnSpc>
                          <a:spcPct val="115000"/>
                        </a:lnSpc>
                        <a:buFont typeface="Symbol" panose="05050102010706020507" pitchFamily="18" charset="2"/>
                        <a:buChar char=""/>
                      </a:pPr>
                      <a:r>
                        <a:rPr lang="en-US" sz="1600" b="0" dirty="0">
                          <a:solidFill>
                            <a:schemeClr val="accent6">
                              <a:lumMod val="50000"/>
                            </a:schemeClr>
                          </a:solidFill>
                          <a:effectLst/>
                          <a:latin typeface="+mn-lt"/>
                          <a:ea typeface="Times New Roman" panose="02020603050405020304" pitchFamily="18" charset="0"/>
                          <a:cs typeface="Times New Roman" panose="02020603050405020304" pitchFamily="18" charset="0"/>
                        </a:rPr>
                        <a:t>The Primary Clearance Holder is the only individual who signs on the Green Tag Clearance for a Work Group.</a:t>
                      </a:r>
                      <a:endParaRPr lang="en-US" sz="1600" b="0" dirty="0">
                        <a:solidFill>
                          <a:schemeClr val="accent6">
                            <a:lumMod val="50000"/>
                          </a:schemeClr>
                        </a:solidFill>
                        <a:effectLst/>
                        <a:latin typeface="+mn-lt"/>
                        <a:ea typeface="Calibri" panose="020F0502020204030204" pitchFamily="34" charset="0"/>
                        <a:cs typeface="Times New Roman" panose="02020603050405020304" pitchFamily="18" charset="0"/>
                      </a:endParaRPr>
                    </a:p>
                    <a:p>
                      <a:pPr marL="342900" marR="128270" lvl="0" indent="-342900">
                        <a:lnSpc>
                          <a:spcPct val="115000"/>
                        </a:lnSpc>
                        <a:buFont typeface="Symbol" panose="05050102010706020507" pitchFamily="18" charset="2"/>
                        <a:buChar char=""/>
                      </a:pPr>
                      <a:r>
                        <a:rPr lang="en-US" sz="1600" b="0" dirty="0">
                          <a:solidFill>
                            <a:schemeClr val="accent6">
                              <a:lumMod val="50000"/>
                            </a:schemeClr>
                          </a:solidFill>
                          <a:effectLst/>
                          <a:latin typeface="+mn-lt"/>
                          <a:ea typeface="Times New Roman" panose="02020603050405020304" pitchFamily="18" charset="0"/>
                          <a:cs typeface="Times New Roman" panose="02020603050405020304" pitchFamily="18" charset="0"/>
                        </a:rPr>
                        <a:t>The Contractor Authorized Employee(s) is the only individual who signs on to a Red Tag Clearance for Contractor Work Groups.</a:t>
                      </a:r>
                      <a:endParaRPr lang="en-US" sz="1600" b="0" dirty="0">
                        <a:solidFill>
                          <a:schemeClr val="accent6">
                            <a:lumMod val="50000"/>
                          </a:schemeClr>
                        </a:solidFill>
                        <a:effectLst/>
                        <a:latin typeface="+mn-lt"/>
                        <a:ea typeface="Calibri" panose="020F0502020204030204" pitchFamily="34" charset="0"/>
                        <a:cs typeface="Times New Roman" panose="02020603050405020304" pitchFamily="18" charset="0"/>
                      </a:endParaRPr>
                    </a:p>
                    <a:p>
                      <a:pPr marL="342900" marR="128270" lvl="0" indent="-342900">
                        <a:lnSpc>
                          <a:spcPct val="115000"/>
                        </a:lnSpc>
                        <a:spcAft>
                          <a:spcPts val="1000"/>
                        </a:spcAft>
                        <a:buFont typeface="Symbol" panose="05050102010706020507" pitchFamily="18" charset="2"/>
                        <a:buChar char=""/>
                      </a:pPr>
                      <a:r>
                        <a:rPr lang="en-US" sz="1600" b="0" dirty="0">
                          <a:solidFill>
                            <a:schemeClr val="accent6">
                              <a:lumMod val="50000"/>
                            </a:schemeClr>
                          </a:solidFill>
                          <a:effectLst/>
                          <a:latin typeface="+mn-lt"/>
                          <a:ea typeface="Times New Roman" panose="02020603050405020304" pitchFamily="18" charset="0"/>
                          <a:cs typeface="Times New Roman" panose="02020603050405020304" pitchFamily="18" charset="0"/>
                        </a:rPr>
                        <a:t>This is only used for a Green Tag Clearance or for Contractors.</a:t>
                      </a:r>
                      <a:endParaRPr lang="en-US" sz="1600" b="0" dirty="0">
                        <a:solidFill>
                          <a:schemeClr val="accent6">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98794735"/>
                  </a:ext>
                </a:extLst>
              </a:tr>
            </a:tbl>
          </a:graphicData>
        </a:graphic>
      </p:graphicFrame>
    </p:spTree>
    <p:extLst>
      <p:ext uri="{BB962C8B-B14F-4D97-AF65-F5344CB8AC3E}">
        <p14:creationId xmlns:p14="http://schemas.microsoft.com/office/powerpoint/2010/main" val="2184890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6"/>
            <a:ext cx="10515600" cy="591822"/>
          </a:xfrm>
        </p:spPr>
        <p:txBody>
          <a:bodyPr>
            <a:normAutofit fontScale="90000"/>
          </a:bodyPr>
          <a:lstStyle/>
          <a:p>
            <a:r>
              <a:rPr lang="en-US" dirty="0"/>
              <a:t>Clearance Locks</a:t>
            </a:r>
          </a:p>
        </p:txBody>
      </p:sp>
      <p:sp>
        <p:nvSpPr>
          <p:cNvPr id="2" name="Content Placeholder 1"/>
          <p:cNvSpPr>
            <a:spLocks noGrp="1"/>
          </p:cNvSpPr>
          <p:nvPr>
            <p:ph idx="1"/>
          </p:nvPr>
        </p:nvSpPr>
        <p:spPr>
          <a:xfrm>
            <a:off x="838200" y="1825625"/>
            <a:ext cx="8141208" cy="2152651"/>
          </a:xfrm>
        </p:spPr>
        <p:txBody>
          <a:bodyPr>
            <a:normAutofit/>
          </a:bodyPr>
          <a:lstStyle/>
          <a:p>
            <a:r>
              <a:rPr lang="en-US" sz="2200" dirty="0">
                <a:latin typeface="+mn-lt"/>
              </a:rPr>
              <a:t>Blue Lock – on the energy source in the field.</a:t>
            </a:r>
          </a:p>
          <a:p>
            <a:r>
              <a:rPr lang="en-US" sz="2200" dirty="0">
                <a:latin typeface="+mn-lt"/>
              </a:rPr>
              <a:t>Yellow Lock – Operating Authority lock to lock the lockbox.</a:t>
            </a:r>
          </a:p>
          <a:p>
            <a:r>
              <a:rPr lang="en-US" sz="2200" dirty="0">
                <a:latin typeface="+mn-lt"/>
              </a:rPr>
              <a:t>Red Lock – personal lock to secure the lock box.  Must be placed in conjunction with Clearance ID Badge.</a:t>
            </a:r>
          </a:p>
          <a:p>
            <a:endParaRPr lang="en-US" dirty="0"/>
          </a:p>
        </p:txBody>
      </p:sp>
      <p:pic>
        <p:nvPicPr>
          <p:cNvPr id="4" name="Picture 3" descr="DSC00364.JPG"/>
          <p:cNvPicPr/>
          <p:nvPr/>
        </p:nvPicPr>
        <p:blipFill>
          <a:blip r:embed="rId2" cstate="print"/>
          <a:stretch>
            <a:fillRect/>
          </a:stretch>
        </p:blipFill>
        <p:spPr>
          <a:xfrm rot="5400000">
            <a:off x="8800743" y="1731098"/>
            <a:ext cx="2152650" cy="1563197"/>
          </a:xfrm>
          <a:prstGeom prst="rect">
            <a:avLst/>
          </a:prstGeom>
        </p:spPr>
      </p:pic>
      <p:pic>
        <p:nvPicPr>
          <p:cNvPr id="5" name="Content Placeholder 3" descr="DSC003671.JPG">
            <a:extLst>
              <a:ext uri="{FF2B5EF4-FFF2-40B4-BE49-F238E27FC236}">
                <a16:creationId xmlns:a16="http://schemas.microsoft.com/office/drawing/2014/main" id="{B56353C4-1048-2CBA-8352-5CED42F1C9C1}"/>
              </a:ext>
            </a:extLst>
          </p:cNvPr>
          <p:cNvPicPr>
            <a:picLocks noChangeAspect="1"/>
          </p:cNvPicPr>
          <p:nvPr/>
        </p:nvPicPr>
        <p:blipFill>
          <a:blip r:embed="rId3" cstate="print"/>
          <a:stretch>
            <a:fillRect/>
          </a:stretch>
        </p:blipFill>
        <p:spPr>
          <a:xfrm>
            <a:off x="3447287" y="3749244"/>
            <a:ext cx="2927223" cy="2195418"/>
          </a:xfrm>
          <a:prstGeom prst="rect">
            <a:avLst/>
          </a:prstGeom>
        </p:spPr>
      </p:pic>
      <p:pic>
        <p:nvPicPr>
          <p:cNvPr id="6" name="Picture 5">
            <a:extLst>
              <a:ext uri="{FF2B5EF4-FFF2-40B4-BE49-F238E27FC236}">
                <a16:creationId xmlns:a16="http://schemas.microsoft.com/office/drawing/2014/main" id="{13473AC5-B582-9856-35DD-06875381A66C}"/>
              </a:ext>
            </a:extLst>
          </p:cNvPr>
          <p:cNvPicPr>
            <a:picLocks noChangeAspect="1"/>
          </p:cNvPicPr>
          <p:nvPr/>
        </p:nvPicPr>
        <p:blipFill>
          <a:blip r:embed="rId4"/>
          <a:stretch>
            <a:fillRect/>
          </a:stretch>
        </p:blipFill>
        <p:spPr>
          <a:xfrm>
            <a:off x="9095469" y="3833813"/>
            <a:ext cx="1563197" cy="234315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8640" y="1234441"/>
            <a:ext cx="7287768" cy="5566410"/>
          </a:xfrm>
        </p:spPr>
        <p:txBody>
          <a:bodyPr>
            <a:normAutofit/>
          </a:bodyPr>
          <a:lstStyle/>
          <a:p>
            <a:pPr>
              <a:spcBef>
                <a:spcPts val="0"/>
              </a:spcBef>
            </a:pPr>
            <a:r>
              <a:rPr lang="en-US" sz="2200" dirty="0">
                <a:latin typeface="+mn-lt"/>
              </a:rPr>
              <a:t>Each Work Group performing work on a piece of equipment or system must have a Qualified Employee (Group Representative) signed on the clearance.</a:t>
            </a:r>
          </a:p>
          <a:p>
            <a:pPr marL="0" indent="0">
              <a:spcBef>
                <a:spcPts val="0"/>
              </a:spcBef>
              <a:buNone/>
            </a:pPr>
            <a:endParaRPr lang="en-US" sz="2200" dirty="0">
              <a:latin typeface="+mn-lt"/>
            </a:endParaRPr>
          </a:p>
          <a:p>
            <a:pPr>
              <a:spcBef>
                <a:spcPts val="0"/>
              </a:spcBef>
            </a:pPr>
            <a:r>
              <a:rPr lang="en-US" sz="2200" dirty="0">
                <a:latin typeface="+mn-lt"/>
              </a:rPr>
              <a:t>Procedure:</a:t>
            </a:r>
          </a:p>
          <a:p>
            <a:pPr lvl="1"/>
            <a:r>
              <a:rPr lang="en-US" sz="2200" dirty="0">
                <a:latin typeface="+mn-lt"/>
              </a:rPr>
              <a:t>Obtain an isolation list from the Operating Authority </a:t>
            </a:r>
          </a:p>
          <a:p>
            <a:pPr lvl="1"/>
            <a:r>
              <a:rPr lang="en-US" sz="2200" dirty="0">
                <a:latin typeface="+mn-lt"/>
              </a:rPr>
              <a:t>Walk the Clearance Boundaries</a:t>
            </a:r>
          </a:p>
          <a:p>
            <a:pPr lvl="1"/>
            <a:r>
              <a:rPr lang="en-US" sz="2200" dirty="0">
                <a:latin typeface="+mn-lt"/>
              </a:rPr>
              <a:t>Verify energy isolation and equipment </a:t>
            </a:r>
          </a:p>
          <a:p>
            <a:pPr lvl="1"/>
            <a:r>
              <a:rPr lang="en-US" sz="2200" dirty="0">
                <a:latin typeface="+mn-lt"/>
              </a:rPr>
              <a:t>Initial tags</a:t>
            </a:r>
          </a:p>
          <a:p>
            <a:pPr lvl="1"/>
            <a:r>
              <a:rPr lang="en-US" sz="2200" dirty="0">
                <a:latin typeface="+mn-lt"/>
              </a:rPr>
              <a:t>Return to the control room</a:t>
            </a:r>
          </a:p>
          <a:p>
            <a:pPr lvl="1"/>
            <a:r>
              <a:rPr lang="en-US" sz="2200" dirty="0">
                <a:latin typeface="+mn-lt"/>
              </a:rPr>
              <a:t>Place Clearance ID Badge and personal/red lock on appropriate lock box</a:t>
            </a:r>
          </a:p>
          <a:p>
            <a:pPr lvl="1"/>
            <a:r>
              <a:rPr lang="en-US" sz="2200" dirty="0">
                <a:latin typeface="+mn-lt"/>
              </a:rPr>
              <a:t>Sign on the clearance</a:t>
            </a:r>
          </a:p>
          <a:p>
            <a:endParaRPr lang="en-US" dirty="0"/>
          </a:p>
        </p:txBody>
      </p:sp>
      <p:sp>
        <p:nvSpPr>
          <p:cNvPr id="3" name="Title 2"/>
          <p:cNvSpPr>
            <a:spLocks noGrp="1"/>
          </p:cNvSpPr>
          <p:nvPr>
            <p:ph type="title"/>
          </p:nvPr>
        </p:nvSpPr>
        <p:spPr>
          <a:xfrm>
            <a:off x="838200" y="365125"/>
            <a:ext cx="10515600" cy="448691"/>
          </a:xfrm>
        </p:spPr>
        <p:txBody>
          <a:bodyPr>
            <a:normAutofit fontScale="90000"/>
          </a:bodyPr>
          <a:lstStyle/>
          <a:p>
            <a:r>
              <a:rPr lang="en-US" dirty="0">
                <a:latin typeface="+mn-lt"/>
              </a:rPr>
              <a:t>Contractor Work Groups</a:t>
            </a:r>
          </a:p>
        </p:txBody>
      </p:sp>
      <p:pic>
        <p:nvPicPr>
          <p:cNvPr id="4" name="Picture 3">
            <a:extLst>
              <a:ext uri="{FF2B5EF4-FFF2-40B4-BE49-F238E27FC236}">
                <a16:creationId xmlns:a16="http://schemas.microsoft.com/office/drawing/2014/main" id="{B958551C-7D4D-97F6-FF14-8A9A7C64D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4679" y="1336079"/>
            <a:ext cx="2094271" cy="418584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3504" y="1447800"/>
            <a:ext cx="10963656" cy="5238750"/>
          </a:xfrm>
        </p:spPr>
        <p:txBody>
          <a:bodyPr>
            <a:normAutofit/>
          </a:bodyPr>
          <a:lstStyle/>
          <a:p>
            <a:pPr marL="385763" lvl="3" indent="-385763">
              <a:spcBef>
                <a:spcPts val="0"/>
              </a:spcBef>
              <a:buClr>
                <a:schemeClr val="tx2"/>
              </a:buClr>
              <a:buSzPct val="70000"/>
            </a:pPr>
            <a:r>
              <a:rPr lang="en-US" sz="2200" dirty="0">
                <a:latin typeface="+mn-lt"/>
              </a:rPr>
              <a:t>Go to the Kiosk in the Control Room.</a:t>
            </a:r>
          </a:p>
          <a:p>
            <a:pPr marL="0" lvl="3" indent="0">
              <a:spcBef>
                <a:spcPts val="0"/>
              </a:spcBef>
              <a:buClr>
                <a:schemeClr val="tx2"/>
              </a:buClr>
              <a:buSzPct val="70000"/>
              <a:buNone/>
            </a:pPr>
            <a:endParaRPr lang="en-US" sz="2200" dirty="0">
              <a:latin typeface="+mn-lt"/>
            </a:endParaRPr>
          </a:p>
          <a:p>
            <a:pPr marL="385763" lvl="3" indent="-385763">
              <a:spcBef>
                <a:spcPts val="0"/>
              </a:spcBef>
              <a:buClr>
                <a:schemeClr val="tx2"/>
              </a:buClr>
              <a:buSzPct val="70000"/>
            </a:pPr>
            <a:r>
              <a:rPr lang="en-US" sz="2200" dirty="0">
                <a:latin typeface="+mn-lt"/>
              </a:rPr>
              <a:t>Login to NISOFT E3 with your login and password given by admin personnel.</a:t>
            </a:r>
          </a:p>
          <a:p>
            <a:pPr marL="728663" lvl="4" indent="-385763">
              <a:spcBef>
                <a:spcPts val="0"/>
              </a:spcBef>
              <a:buClr>
                <a:schemeClr val="tx2"/>
              </a:buClr>
              <a:buSzPct val="70000"/>
            </a:pPr>
            <a:r>
              <a:rPr lang="en-US" sz="2200" dirty="0">
                <a:latin typeface="+mn-lt"/>
              </a:rPr>
              <a:t>Username: first initial, last name</a:t>
            </a:r>
          </a:p>
          <a:p>
            <a:pPr marL="728663" lvl="4" indent="-385763">
              <a:spcBef>
                <a:spcPts val="0"/>
              </a:spcBef>
              <a:buClr>
                <a:schemeClr val="tx2"/>
              </a:buClr>
              <a:buSzPct val="70000"/>
            </a:pPr>
            <a:r>
              <a:rPr lang="en-US" sz="2200" dirty="0">
                <a:latin typeface="+mn-lt"/>
              </a:rPr>
              <a:t>Password: same (all lower case for both)</a:t>
            </a:r>
          </a:p>
          <a:p>
            <a:pPr marL="342900" lvl="4" indent="0">
              <a:spcBef>
                <a:spcPts val="0"/>
              </a:spcBef>
              <a:buClr>
                <a:schemeClr val="tx2"/>
              </a:buClr>
              <a:buSzPct val="70000"/>
              <a:buNone/>
            </a:pPr>
            <a:endParaRPr lang="en-US" sz="2200" dirty="0">
              <a:latin typeface="+mn-lt"/>
            </a:endParaRPr>
          </a:p>
          <a:p>
            <a:pPr marL="385763" lvl="3" indent="-385763">
              <a:spcBef>
                <a:spcPts val="0"/>
              </a:spcBef>
              <a:buClr>
                <a:schemeClr val="tx2"/>
              </a:buClr>
              <a:buSzPct val="70000"/>
            </a:pPr>
            <a:r>
              <a:rPr lang="en-US" sz="2200" dirty="0">
                <a:latin typeface="+mn-lt"/>
              </a:rPr>
              <a:t>Select the clearance you want to sign on to.</a:t>
            </a:r>
          </a:p>
          <a:p>
            <a:pPr marL="0" lvl="3" indent="0">
              <a:spcBef>
                <a:spcPts val="0"/>
              </a:spcBef>
              <a:buClr>
                <a:schemeClr val="tx2"/>
              </a:buClr>
              <a:buSzPct val="70000"/>
              <a:buNone/>
            </a:pPr>
            <a:endParaRPr lang="en-US" sz="2200" dirty="0">
              <a:latin typeface="+mn-lt"/>
            </a:endParaRPr>
          </a:p>
          <a:p>
            <a:pPr marL="385763" lvl="3" indent="-385763">
              <a:spcBef>
                <a:spcPts val="0"/>
              </a:spcBef>
              <a:buClr>
                <a:schemeClr val="tx2"/>
              </a:buClr>
              <a:buSzPct val="70000"/>
            </a:pPr>
            <a:r>
              <a:rPr lang="en-US" sz="2200" dirty="0">
                <a:latin typeface="+mn-lt"/>
              </a:rPr>
              <a:t>Click the sign on button.</a:t>
            </a:r>
          </a:p>
          <a:p>
            <a:pPr marL="0" lvl="3" indent="0">
              <a:spcBef>
                <a:spcPts val="0"/>
              </a:spcBef>
              <a:buClr>
                <a:schemeClr val="tx2"/>
              </a:buClr>
              <a:buSzPct val="70000"/>
              <a:buNone/>
            </a:pPr>
            <a:endParaRPr lang="en-US" sz="2200" dirty="0">
              <a:latin typeface="+mn-lt"/>
            </a:endParaRPr>
          </a:p>
          <a:p>
            <a:pPr marL="385763" lvl="3" indent="-385763">
              <a:spcBef>
                <a:spcPts val="0"/>
              </a:spcBef>
              <a:buClr>
                <a:schemeClr val="tx2"/>
              </a:buClr>
              <a:buSzPct val="70000"/>
            </a:pPr>
            <a:r>
              <a:rPr lang="en-US" sz="2200" dirty="0">
                <a:latin typeface="+mn-lt"/>
              </a:rPr>
              <a:t>Enter your password and purpose for signing on that clearance.</a:t>
            </a:r>
          </a:p>
          <a:p>
            <a:pPr marL="0" lvl="3" indent="0">
              <a:spcBef>
                <a:spcPts val="0"/>
              </a:spcBef>
              <a:buClr>
                <a:schemeClr val="tx2"/>
              </a:buClr>
              <a:buSzPct val="70000"/>
              <a:buNone/>
            </a:pPr>
            <a:endParaRPr lang="en-US" sz="2200" dirty="0">
              <a:latin typeface="+mn-lt"/>
            </a:endParaRPr>
          </a:p>
          <a:p>
            <a:pPr marL="385763" lvl="3" indent="-385763">
              <a:spcBef>
                <a:spcPts val="0"/>
              </a:spcBef>
              <a:buClr>
                <a:schemeClr val="tx2"/>
              </a:buClr>
              <a:buSzPct val="70000"/>
            </a:pPr>
            <a:r>
              <a:rPr lang="en-US" sz="2200" dirty="0">
                <a:latin typeface="+mn-lt"/>
              </a:rPr>
              <a:t>Make sure your name is on the sign on sheet.</a:t>
            </a:r>
          </a:p>
          <a:p>
            <a:pPr marL="0" lvl="3" indent="0">
              <a:spcBef>
                <a:spcPts val="0"/>
              </a:spcBef>
              <a:buClr>
                <a:schemeClr val="tx2"/>
              </a:buClr>
              <a:buSzPct val="70000"/>
              <a:buNone/>
            </a:pPr>
            <a:endParaRPr lang="en-US" sz="2200" dirty="0">
              <a:latin typeface="+mn-lt"/>
            </a:endParaRPr>
          </a:p>
          <a:p>
            <a:pPr marL="385763" lvl="3" indent="-385763">
              <a:spcBef>
                <a:spcPts val="0"/>
              </a:spcBef>
              <a:buClr>
                <a:schemeClr val="tx2"/>
              </a:buClr>
              <a:buSzPct val="70000"/>
            </a:pPr>
            <a:r>
              <a:rPr lang="en-US" sz="2200" dirty="0">
                <a:latin typeface="+mn-lt"/>
              </a:rPr>
              <a:t>Log out of NISOFT.</a:t>
            </a:r>
          </a:p>
          <a:p>
            <a:pPr marL="385763" lvl="3" indent="-385763">
              <a:buClr>
                <a:schemeClr val="tx2"/>
              </a:buClr>
              <a:buSzPct val="70000"/>
            </a:pPr>
            <a:endParaRPr lang="en-US" sz="1650" dirty="0"/>
          </a:p>
          <a:p>
            <a:pPr marL="257175" lvl="3" indent="-257175">
              <a:buClr>
                <a:schemeClr val="tx2"/>
              </a:buClr>
              <a:buSzPct val="70000"/>
            </a:pPr>
            <a:endParaRPr lang="en-US" sz="2250" dirty="0"/>
          </a:p>
          <a:p>
            <a:pPr>
              <a:buNone/>
            </a:pPr>
            <a:endParaRPr lang="en-US" dirty="0"/>
          </a:p>
        </p:txBody>
      </p:sp>
      <p:sp>
        <p:nvSpPr>
          <p:cNvPr id="3" name="Title 2"/>
          <p:cNvSpPr>
            <a:spLocks noGrp="1"/>
          </p:cNvSpPr>
          <p:nvPr>
            <p:ph type="title"/>
          </p:nvPr>
        </p:nvSpPr>
        <p:spPr>
          <a:xfrm>
            <a:off x="3867150" y="228600"/>
            <a:ext cx="4414838" cy="539496"/>
          </a:xfrm>
        </p:spPr>
        <p:txBody>
          <a:bodyPr>
            <a:normAutofit fontScale="90000"/>
          </a:bodyPr>
          <a:lstStyle/>
          <a:p>
            <a:r>
              <a:rPr lang="en-US" dirty="0">
                <a:latin typeface="+mn-lt"/>
              </a:rPr>
              <a:t>NISOFT Sign On</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5728D-E177-2734-AE0B-1544131F5BDF}"/>
              </a:ext>
            </a:extLst>
          </p:cNvPr>
          <p:cNvSpPr>
            <a:spLocks noGrp="1"/>
          </p:cNvSpPr>
          <p:nvPr>
            <p:ph type="title"/>
          </p:nvPr>
        </p:nvSpPr>
        <p:spPr>
          <a:xfrm>
            <a:off x="838200" y="365126"/>
            <a:ext cx="10515600" cy="654049"/>
          </a:xfrm>
        </p:spPr>
        <p:txBody>
          <a:bodyPr>
            <a:normAutofit/>
          </a:bodyPr>
          <a:lstStyle/>
          <a:p>
            <a:r>
              <a:rPr lang="en-US" sz="3600" dirty="0">
                <a:latin typeface="+mn-lt"/>
              </a:rPr>
              <a:t>Satellite Boxes</a:t>
            </a:r>
          </a:p>
        </p:txBody>
      </p:sp>
      <p:sp>
        <p:nvSpPr>
          <p:cNvPr id="3" name="Content Placeholder 2">
            <a:extLst>
              <a:ext uri="{FF2B5EF4-FFF2-40B4-BE49-F238E27FC236}">
                <a16:creationId xmlns:a16="http://schemas.microsoft.com/office/drawing/2014/main" id="{D15B6936-AF6C-319C-4395-4B95F2C7B518}"/>
              </a:ext>
            </a:extLst>
          </p:cNvPr>
          <p:cNvSpPr>
            <a:spLocks noGrp="1"/>
          </p:cNvSpPr>
          <p:nvPr>
            <p:ph idx="1"/>
          </p:nvPr>
        </p:nvSpPr>
        <p:spPr>
          <a:xfrm>
            <a:off x="838200" y="1358900"/>
            <a:ext cx="10515600" cy="4351338"/>
          </a:xfrm>
        </p:spPr>
        <p:txBody>
          <a:bodyPr/>
          <a:lstStyle/>
          <a:p>
            <a:r>
              <a:rPr lang="en-US" sz="2200" dirty="0"/>
              <a:t>When the Contractor Authorized Employee has a Work Group working under their Clearance the Contractor Authorized Employee will place a red lock on the master lock box and remove the red lock key.  </a:t>
            </a:r>
          </a:p>
          <a:p>
            <a:r>
              <a:rPr lang="en-US" sz="2200" dirty="0"/>
              <a:t>The red lock key will be placed into the satellite box and locked by Contractor Servicing Representatives personal locks that are working under the Contractor Authorized Employee’s Clearance.  </a:t>
            </a:r>
          </a:p>
          <a:p>
            <a:r>
              <a:rPr lang="en-US" sz="2200" dirty="0"/>
              <a:t>Satellite boxes and personal locks will be provided and maintained by the Contractor.</a:t>
            </a:r>
          </a:p>
          <a:p>
            <a:endParaRPr lang="en-US" dirty="0"/>
          </a:p>
        </p:txBody>
      </p:sp>
    </p:spTree>
    <p:extLst>
      <p:ext uri="{BB962C8B-B14F-4D97-AF65-F5344CB8AC3E}">
        <p14:creationId xmlns:p14="http://schemas.microsoft.com/office/powerpoint/2010/main" val="13773140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77CB6-F16F-F3A3-1A56-0662DCF13EEB}"/>
              </a:ext>
            </a:extLst>
          </p:cNvPr>
          <p:cNvSpPr>
            <a:spLocks noGrp="1"/>
          </p:cNvSpPr>
          <p:nvPr>
            <p:ph type="title"/>
          </p:nvPr>
        </p:nvSpPr>
        <p:spPr>
          <a:xfrm>
            <a:off x="838200" y="277812"/>
            <a:ext cx="10515600" cy="806450"/>
          </a:xfrm>
        </p:spPr>
        <p:txBody>
          <a:bodyPr/>
          <a:lstStyle/>
          <a:p>
            <a:r>
              <a:rPr lang="en-US" dirty="0"/>
              <a:t>Electrical Verification</a:t>
            </a:r>
          </a:p>
        </p:txBody>
      </p:sp>
      <p:sp>
        <p:nvSpPr>
          <p:cNvPr id="3" name="Content Placeholder 2">
            <a:extLst>
              <a:ext uri="{FF2B5EF4-FFF2-40B4-BE49-F238E27FC236}">
                <a16:creationId xmlns:a16="http://schemas.microsoft.com/office/drawing/2014/main" id="{78BA2D9E-23BE-A675-18B4-1009975BCABB}"/>
              </a:ext>
            </a:extLst>
          </p:cNvPr>
          <p:cNvSpPr>
            <a:spLocks noGrp="1"/>
          </p:cNvSpPr>
          <p:nvPr>
            <p:ph idx="1"/>
          </p:nvPr>
        </p:nvSpPr>
        <p:spPr>
          <a:xfrm>
            <a:off x="356616" y="1200531"/>
            <a:ext cx="9381744" cy="4967288"/>
          </a:xfrm>
        </p:spPr>
        <p:txBody>
          <a:bodyPr>
            <a:normAutofit/>
          </a:bodyPr>
          <a:lstStyle/>
          <a:p>
            <a:r>
              <a:rPr lang="en-US" sz="2400" dirty="0"/>
              <a:t>Any electrical cabinet (with exposed conductors) and non-visible disconnects 48V and above will require an E&amp;I Tech to be present when the Clearance is placed and verified.  This  applies when any cabinet must be opened to hang and verify a lock/tag.</a:t>
            </a:r>
          </a:p>
          <a:p>
            <a:r>
              <a:rPr lang="en-US" sz="2400" dirty="0"/>
              <a:t>Once a live dead live test has proven the equipment is safe to work on, E&amp;I Techs will legibly initial the tag with blue ink/marker in the upper right-hand corner of the white section of the Clearance tag, circle it and document the placement and verification of the electrical isolation points within the electronic Clearance system. </a:t>
            </a:r>
          </a:p>
          <a:p>
            <a:r>
              <a:rPr lang="en-US" sz="2400" dirty="0"/>
              <a:t>No unauthorized employee is allowed to open or enter cabinets above 48V. Authorized Employees are designated by the DFS Energy Verification and Control Program.</a:t>
            </a:r>
          </a:p>
          <a:p>
            <a:endParaRPr lang="en-US" sz="2400" dirty="0"/>
          </a:p>
          <a:p>
            <a:pPr marL="0" indent="0">
              <a:buNone/>
            </a:pPr>
            <a:endParaRPr lang="en-US" sz="2400" dirty="0"/>
          </a:p>
          <a:p>
            <a:endParaRPr lang="en-US" sz="2400" dirty="0"/>
          </a:p>
        </p:txBody>
      </p:sp>
      <p:pic>
        <p:nvPicPr>
          <p:cNvPr id="4" name="Picture 3">
            <a:extLst>
              <a:ext uri="{FF2B5EF4-FFF2-40B4-BE49-F238E27FC236}">
                <a16:creationId xmlns:a16="http://schemas.microsoft.com/office/drawing/2014/main" id="{FD7CADFA-3288-910B-92D8-6179F7D25E16}"/>
              </a:ext>
            </a:extLst>
          </p:cNvPr>
          <p:cNvPicPr>
            <a:picLocks noChangeAspect="1"/>
          </p:cNvPicPr>
          <p:nvPr/>
        </p:nvPicPr>
        <p:blipFill>
          <a:blip r:embed="rId2" cstate="print">
            <a:extLst>
              <a:ext uri="{28A0092B-C50C-407E-A947-70E740481C1C}">
                <a14:useLocalDpi xmlns:a14="http://schemas.microsoft.com/office/drawing/2010/main" val="0"/>
              </a:ext>
            </a:extLst>
          </a:blip>
          <a:srcRect l="3037" t="15967" r="33750" b="15879"/>
          <a:stretch>
            <a:fillRect/>
          </a:stretch>
        </p:blipFill>
        <p:spPr>
          <a:xfrm rot="5400000">
            <a:off x="9782345" y="2470354"/>
            <a:ext cx="2371075" cy="1917292"/>
          </a:xfrm>
          <a:prstGeom prst="rect">
            <a:avLst/>
          </a:prstGeom>
          <a:noFill/>
        </p:spPr>
      </p:pic>
    </p:spTree>
    <p:extLst>
      <p:ext uri="{BB962C8B-B14F-4D97-AF65-F5344CB8AC3E}">
        <p14:creationId xmlns:p14="http://schemas.microsoft.com/office/powerpoint/2010/main" val="8031029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B6C0F-4E5C-DB86-97EA-55922D2A0E1C}"/>
              </a:ext>
            </a:extLst>
          </p:cNvPr>
          <p:cNvSpPr>
            <a:spLocks noGrp="1"/>
          </p:cNvSpPr>
          <p:nvPr>
            <p:ph type="title"/>
          </p:nvPr>
        </p:nvSpPr>
        <p:spPr>
          <a:xfrm>
            <a:off x="838200" y="292099"/>
            <a:ext cx="10515600" cy="768605"/>
          </a:xfrm>
        </p:spPr>
        <p:txBody>
          <a:bodyPr/>
          <a:lstStyle/>
          <a:p>
            <a:r>
              <a:rPr lang="en-US" dirty="0"/>
              <a:t>Green Tag Clearance</a:t>
            </a:r>
          </a:p>
        </p:txBody>
      </p:sp>
      <p:sp>
        <p:nvSpPr>
          <p:cNvPr id="3" name="Content Placeholder 2">
            <a:extLst>
              <a:ext uri="{FF2B5EF4-FFF2-40B4-BE49-F238E27FC236}">
                <a16:creationId xmlns:a16="http://schemas.microsoft.com/office/drawing/2014/main" id="{CD55F637-A257-4271-F5B8-7CDE7E0C218E}"/>
              </a:ext>
            </a:extLst>
          </p:cNvPr>
          <p:cNvSpPr>
            <a:spLocks noGrp="1"/>
          </p:cNvSpPr>
          <p:nvPr>
            <p:ph idx="1"/>
          </p:nvPr>
        </p:nvSpPr>
        <p:spPr>
          <a:xfrm>
            <a:off x="512064" y="1225296"/>
            <a:ext cx="7059168" cy="4818888"/>
          </a:xfrm>
        </p:spPr>
        <p:txBody>
          <a:bodyPr>
            <a:noAutofit/>
          </a:bodyPr>
          <a:lstStyle/>
          <a:p>
            <a:r>
              <a:rPr lang="en-US" sz="2400" dirty="0"/>
              <a:t>If used within a confined space, the confined space must be permit required.</a:t>
            </a:r>
          </a:p>
          <a:p>
            <a:r>
              <a:rPr lang="en-US" sz="2400" dirty="0"/>
              <a:t>Green Tag Clearances are only assigned to the Primary Clearance Holder and for a specific piece of equipment or system.  The Primary Clearance Holder may have a Work Group working under his/her protection.          </a:t>
            </a:r>
          </a:p>
          <a:p>
            <a:r>
              <a:rPr lang="en-US" sz="2400" dirty="0"/>
              <a:t>The Primary Clearance Holder is the ONLY authorized person to control the energy source.</a:t>
            </a:r>
          </a:p>
        </p:txBody>
      </p:sp>
      <p:pic>
        <p:nvPicPr>
          <p:cNvPr id="4" name="Picture 3">
            <a:extLst>
              <a:ext uri="{FF2B5EF4-FFF2-40B4-BE49-F238E27FC236}">
                <a16:creationId xmlns:a16="http://schemas.microsoft.com/office/drawing/2014/main" id="{9F33B1CA-AD1E-D141-16BE-92C76F6EBF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9311" y="1225296"/>
            <a:ext cx="1857908" cy="4289853"/>
          </a:xfrm>
          <a:prstGeom prst="rect">
            <a:avLst/>
          </a:prstGeom>
        </p:spPr>
      </p:pic>
    </p:spTree>
    <p:extLst>
      <p:ext uri="{BB962C8B-B14F-4D97-AF65-F5344CB8AC3E}">
        <p14:creationId xmlns:p14="http://schemas.microsoft.com/office/powerpoint/2010/main" val="1133653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5DFA9-0E42-3E56-7065-3C06DD313033}"/>
              </a:ext>
            </a:extLst>
          </p:cNvPr>
          <p:cNvSpPr>
            <a:spLocks noGrp="1"/>
          </p:cNvSpPr>
          <p:nvPr>
            <p:ph type="title"/>
          </p:nvPr>
        </p:nvSpPr>
        <p:spPr>
          <a:xfrm>
            <a:off x="838200" y="273811"/>
            <a:ext cx="10515600" cy="814451"/>
          </a:xfrm>
        </p:spPr>
        <p:txBody>
          <a:bodyPr/>
          <a:lstStyle/>
          <a:p>
            <a:r>
              <a:rPr lang="en-US" dirty="0">
                <a:latin typeface="Aptos" panose="020B0004020202020204" pitchFamily="34" charset="0"/>
              </a:rPr>
              <a:t>Badging Requirements</a:t>
            </a:r>
            <a:endParaRPr lang="en-US" dirty="0"/>
          </a:p>
        </p:txBody>
      </p:sp>
      <p:sp>
        <p:nvSpPr>
          <p:cNvPr id="3" name="Content Placeholder 2">
            <a:extLst>
              <a:ext uri="{FF2B5EF4-FFF2-40B4-BE49-F238E27FC236}">
                <a16:creationId xmlns:a16="http://schemas.microsoft.com/office/drawing/2014/main" id="{3C338A7C-785D-740D-1F53-6DDDA9B788FA}"/>
              </a:ext>
            </a:extLst>
          </p:cNvPr>
          <p:cNvSpPr>
            <a:spLocks noGrp="1"/>
          </p:cNvSpPr>
          <p:nvPr>
            <p:ph idx="1"/>
          </p:nvPr>
        </p:nvSpPr>
        <p:spPr>
          <a:xfrm>
            <a:off x="838200" y="1298448"/>
            <a:ext cx="10515600" cy="4969955"/>
          </a:xfrm>
        </p:spPr>
        <p:txBody>
          <a:bodyPr>
            <a:normAutofit/>
          </a:bodyPr>
          <a:lstStyle/>
          <a:p>
            <a:r>
              <a:rPr lang="en-US" sz="2200" dirty="0">
                <a:latin typeface="+mn-lt"/>
              </a:rPr>
              <a:t>Contractors must turn in their completed training forms for all employees coming on-site, to their On-Site Coordinator to obtain a badge. </a:t>
            </a:r>
          </a:p>
          <a:p>
            <a:pPr lvl="1"/>
            <a:r>
              <a:rPr lang="en-US" sz="1800" dirty="0">
                <a:latin typeface="+mn-lt"/>
              </a:rPr>
              <a:t>Prior to the start of work</a:t>
            </a:r>
          </a:p>
          <a:p>
            <a:pPr lvl="1"/>
            <a:r>
              <a:rPr lang="en-US" sz="1800" dirty="0">
                <a:latin typeface="+mn-lt"/>
              </a:rPr>
              <a:t>JPEG pictures can be sent with training documents to have badges printed ahead of time.</a:t>
            </a:r>
          </a:p>
          <a:p>
            <a:pPr lvl="1"/>
            <a:r>
              <a:rPr lang="en-US" sz="1800" dirty="0">
                <a:latin typeface="+mn-lt"/>
              </a:rPr>
              <a:t>If not, schedule with admin to get badges made.</a:t>
            </a:r>
          </a:p>
          <a:p>
            <a:pPr lvl="1"/>
            <a:r>
              <a:rPr lang="en-US" sz="1800" b="1" dirty="0">
                <a:solidFill>
                  <a:srgbClr val="000000"/>
                </a:solidFill>
                <a:latin typeface="+mn-lt"/>
              </a:rPr>
              <a:t>Badges will be given to the contract foreman/safety to be given to employees at the turnstiles at the start of work.</a:t>
            </a:r>
          </a:p>
          <a:p>
            <a:r>
              <a:rPr lang="en-US" sz="2200" b="1" dirty="0">
                <a:latin typeface="+mn-lt"/>
              </a:rPr>
              <a:t>All badges will be turned into the On-Site Coordinator once the work is complete.</a:t>
            </a:r>
          </a:p>
          <a:p>
            <a:r>
              <a:rPr lang="en-US" sz="2200" dirty="0">
                <a:latin typeface="+mn-lt"/>
              </a:rPr>
              <a:t>When badging in the small badge reader is for badges and the large badge reader is for vehicle passes when accessing the plant at the delivery gates.</a:t>
            </a:r>
          </a:p>
          <a:p>
            <a:r>
              <a:rPr lang="en-US" sz="2200" dirty="0">
                <a:latin typeface="+mn-lt"/>
              </a:rPr>
              <a:t>DO NOT let someone else use your badge!</a:t>
            </a:r>
          </a:p>
          <a:p>
            <a:endParaRPr lang="en-US" dirty="0"/>
          </a:p>
        </p:txBody>
      </p:sp>
    </p:spTree>
    <p:extLst>
      <p:ext uri="{BB962C8B-B14F-4D97-AF65-F5344CB8AC3E}">
        <p14:creationId xmlns:p14="http://schemas.microsoft.com/office/powerpoint/2010/main" val="19152943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35178-2673-2F2F-29D0-3024DBF5B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125E84-6AEE-AD9F-2355-0D27BEFB23BB}"/>
              </a:ext>
            </a:extLst>
          </p:cNvPr>
          <p:cNvSpPr>
            <a:spLocks noGrp="1"/>
          </p:cNvSpPr>
          <p:nvPr>
            <p:ph type="title"/>
          </p:nvPr>
        </p:nvSpPr>
        <p:spPr>
          <a:xfrm>
            <a:off x="838200" y="292099"/>
            <a:ext cx="10515600" cy="768605"/>
          </a:xfrm>
        </p:spPr>
        <p:txBody>
          <a:bodyPr/>
          <a:lstStyle/>
          <a:p>
            <a:r>
              <a:rPr lang="en-US" dirty="0"/>
              <a:t>Primary Clearance Holder </a:t>
            </a:r>
          </a:p>
        </p:txBody>
      </p:sp>
      <p:sp>
        <p:nvSpPr>
          <p:cNvPr id="3" name="Content Placeholder 2">
            <a:extLst>
              <a:ext uri="{FF2B5EF4-FFF2-40B4-BE49-F238E27FC236}">
                <a16:creationId xmlns:a16="http://schemas.microsoft.com/office/drawing/2014/main" id="{86621776-D03D-D160-9201-89F6EBEB72EE}"/>
              </a:ext>
            </a:extLst>
          </p:cNvPr>
          <p:cNvSpPr>
            <a:spLocks noGrp="1"/>
          </p:cNvSpPr>
          <p:nvPr>
            <p:ph idx="1"/>
          </p:nvPr>
        </p:nvSpPr>
        <p:spPr>
          <a:xfrm>
            <a:off x="512064" y="1225296"/>
            <a:ext cx="10972800" cy="4818888"/>
          </a:xfrm>
        </p:spPr>
        <p:txBody>
          <a:bodyPr>
            <a:noAutofit/>
          </a:bodyPr>
          <a:lstStyle/>
          <a:p>
            <a:r>
              <a:rPr lang="en-US" sz="2400" dirty="0"/>
              <a:t>Request a Green Tag Clearance from the Operating Authority.</a:t>
            </a:r>
          </a:p>
          <a:p>
            <a:r>
              <a:rPr lang="en-US" sz="2400" dirty="0"/>
              <a:t>Obtain an isolation list and a Green Tag Clearance Lock Box.</a:t>
            </a:r>
          </a:p>
          <a:p>
            <a:r>
              <a:rPr lang="en-US" sz="2400" dirty="0"/>
              <a:t>Sign on the Green Tag Clearance.</a:t>
            </a:r>
          </a:p>
          <a:p>
            <a:r>
              <a:rPr lang="en-US" sz="2400" dirty="0"/>
              <a:t>Isolate equipment in accordance with the work being performed and at the discretion of the Primary Clearance Holder.</a:t>
            </a:r>
          </a:p>
          <a:p>
            <a:r>
              <a:rPr lang="en-US" sz="2400" dirty="0"/>
              <a:t>Place Clearance ID badge, Green Clearance Tag and green lock on each isolation point.</a:t>
            </a:r>
          </a:p>
          <a:p>
            <a:r>
              <a:rPr lang="en-US" sz="2400" dirty="0"/>
              <a:t>Verify isolation per the DFS Energy Verification and Control Program, this may require a DFS E&amp;I Tech.</a:t>
            </a:r>
          </a:p>
          <a:p>
            <a:r>
              <a:rPr lang="en-US" sz="2400" dirty="0"/>
              <a:t>Lock the key in the Green Tag Clearance lock box and secure the box with a red lock and Clearance ID badge.</a:t>
            </a:r>
          </a:p>
          <a:p>
            <a:endParaRPr lang="en-US" sz="2400" dirty="0"/>
          </a:p>
        </p:txBody>
      </p:sp>
      <p:pic>
        <p:nvPicPr>
          <p:cNvPr id="4" name="Picture 3">
            <a:extLst>
              <a:ext uri="{FF2B5EF4-FFF2-40B4-BE49-F238E27FC236}">
                <a16:creationId xmlns:a16="http://schemas.microsoft.com/office/drawing/2014/main" id="{79936589-2818-F21D-926E-BED56446229D}"/>
              </a:ext>
            </a:extLst>
          </p:cNvPr>
          <p:cNvPicPr>
            <a:picLocks noChangeAspect="1"/>
          </p:cNvPicPr>
          <p:nvPr/>
        </p:nvPicPr>
        <p:blipFill>
          <a:blip r:embed="rId2"/>
          <a:stretch>
            <a:fillRect/>
          </a:stretch>
        </p:blipFill>
        <p:spPr>
          <a:xfrm>
            <a:off x="9857030" y="193048"/>
            <a:ext cx="1919150" cy="2254877"/>
          </a:xfrm>
          <a:prstGeom prst="rect">
            <a:avLst/>
          </a:prstGeom>
        </p:spPr>
      </p:pic>
    </p:spTree>
    <p:extLst>
      <p:ext uri="{BB962C8B-B14F-4D97-AF65-F5344CB8AC3E}">
        <p14:creationId xmlns:p14="http://schemas.microsoft.com/office/powerpoint/2010/main" val="2490822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C24E3-43D6-1304-C3FC-34AEAB5EC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68827D-6E73-89AD-037E-F649CD8CA8FB}"/>
              </a:ext>
            </a:extLst>
          </p:cNvPr>
          <p:cNvSpPr>
            <a:spLocks noGrp="1"/>
          </p:cNvSpPr>
          <p:nvPr>
            <p:ph type="title"/>
          </p:nvPr>
        </p:nvSpPr>
        <p:spPr>
          <a:xfrm>
            <a:off x="838200" y="292099"/>
            <a:ext cx="10515600" cy="768605"/>
          </a:xfrm>
        </p:spPr>
        <p:txBody>
          <a:bodyPr/>
          <a:lstStyle/>
          <a:p>
            <a:r>
              <a:rPr lang="en-US" dirty="0"/>
              <a:t>Primary Clearance Holder </a:t>
            </a:r>
          </a:p>
        </p:txBody>
      </p:sp>
      <p:sp>
        <p:nvSpPr>
          <p:cNvPr id="3" name="Content Placeholder 2">
            <a:extLst>
              <a:ext uri="{FF2B5EF4-FFF2-40B4-BE49-F238E27FC236}">
                <a16:creationId xmlns:a16="http://schemas.microsoft.com/office/drawing/2014/main" id="{59BE6E25-7CA6-7199-7E10-4D0D30586607}"/>
              </a:ext>
            </a:extLst>
          </p:cNvPr>
          <p:cNvSpPr>
            <a:spLocks noGrp="1"/>
          </p:cNvSpPr>
          <p:nvPr>
            <p:ph idx="1"/>
          </p:nvPr>
        </p:nvSpPr>
        <p:spPr>
          <a:xfrm>
            <a:off x="512064" y="1225296"/>
            <a:ext cx="7927086" cy="4818888"/>
          </a:xfrm>
        </p:spPr>
        <p:txBody>
          <a:bodyPr>
            <a:noAutofit/>
          </a:bodyPr>
          <a:lstStyle/>
          <a:p>
            <a:r>
              <a:rPr lang="en-US" sz="2400" dirty="0"/>
              <a:t>Ensure that everyone in the Work Group working under the Primary Clearance Holder </a:t>
            </a:r>
          </a:p>
          <a:p>
            <a:pPr lvl="1"/>
            <a:r>
              <a:rPr lang="en-US" sz="2000" dirty="0"/>
              <a:t>Verifies isolation, </a:t>
            </a:r>
          </a:p>
          <a:p>
            <a:pPr lvl="1"/>
            <a:r>
              <a:rPr lang="en-US" sz="2000" dirty="0"/>
              <a:t>Initials the tags </a:t>
            </a:r>
          </a:p>
          <a:p>
            <a:pPr lvl="1"/>
            <a:r>
              <a:rPr lang="en-US" sz="2000" dirty="0"/>
              <a:t>All Contractor Servicing Representatives place a personal lock on the Green Tag Clearance lock box. </a:t>
            </a:r>
          </a:p>
          <a:p>
            <a:r>
              <a:rPr lang="en-US" sz="2400" dirty="0"/>
              <a:t>Once work is complete, the Primary Clearance Holder shall ensure everyone in the Work Group is clear of equipment and has removed their red/personal locks from the lock box.</a:t>
            </a:r>
          </a:p>
          <a:p>
            <a:pPr marL="0" indent="0">
              <a:buNone/>
            </a:pPr>
            <a:endParaRPr lang="en-US" sz="2400" dirty="0"/>
          </a:p>
        </p:txBody>
      </p:sp>
      <p:pic>
        <p:nvPicPr>
          <p:cNvPr id="4" name="Picture 3">
            <a:extLst>
              <a:ext uri="{FF2B5EF4-FFF2-40B4-BE49-F238E27FC236}">
                <a16:creationId xmlns:a16="http://schemas.microsoft.com/office/drawing/2014/main" id="{BC4B85CC-E80A-0434-0861-9C0EF6720D7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1254" y="2270188"/>
            <a:ext cx="3090607" cy="2317623"/>
          </a:xfrm>
          <a:prstGeom prst="rect">
            <a:avLst/>
          </a:prstGeom>
          <a:noFill/>
          <a:ln>
            <a:noFill/>
          </a:ln>
        </p:spPr>
      </p:pic>
    </p:spTree>
    <p:extLst>
      <p:ext uri="{BB962C8B-B14F-4D97-AF65-F5344CB8AC3E}">
        <p14:creationId xmlns:p14="http://schemas.microsoft.com/office/powerpoint/2010/main" val="2754033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4CE89-1ED7-602B-98E3-41109FBC4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5C0620-FB3E-24FD-31FA-654C57C47FBE}"/>
              </a:ext>
            </a:extLst>
          </p:cNvPr>
          <p:cNvSpPr>
            <a:spLocks noGrp="1"/>
          </p:cNvSpPr>
          <p:nvPr>
            <p:ph type="title"/>
          </p:nvPr>
        </p:nvSpPr>
        <p:spPr>
          <a:xfrm>
            <a:off x="838200" y="292099"/>
            <a:ext cx="10515600" cy="768605"/>
          </a:xfrm>
        </p:spPr>
        <p:txBody>
          <a:bodyPr/>
          <a:lstStyle/>
          <a:p>
            <a:r>
              <a:rPr lang="en-US" dirty="0"/>
              <a:t>Primary Clearance Holder </a:t>
            </a:r>
          </a:p>
        </p:txBody>
      </p:sp>
      <p:sp>
        <p:nvSpPr>
          <p:cNvPr id="3" name="Content Placeholder 2">
            <a:extLst>
              <a:ext uri="{FF2B5EF4-FFF2-40B4-BE49-F238E27FC236}">
                <a16:creationId xmlns:a16="http://schemas.microsoft.com/office/drawing/2014/main" id="{78371CAE-A4B1-7FA6-18C8-502C9AE7E633}"/>
              </a:ext>
            </a:extLst>
          </p:cNvPr>
          <p:cNvSpPr>
            <a:spLocks noGrp="1"/>
          </p:cNvSpPr>
          <p:nvPr>
            <p:ph idx="1"/>
          </p:nvPr>
        </p:nvSpPr>
        <p:spPr>
          <a:xfrm>
            <a:off x="512064" y="1344168"/>
            <a:ext cx="10972800" cy="4700016"/>
          </a:xfrm>
        </p:spPr>
        <p:txBody>
          <a:bodyPr>
            <a:noAutofit/>
          </a:bodyPr>
          <a:lstStyle/>
          <a:p>
            <a:r>
              <a:rPr lang="en-US" sz="2400" dirty="0"/>
              <a:t>Remove locks and tags from equipment.</a:t>
            </a:r>
          </a:p>
          <a:p>
            <a:r>
              <a:rPr lang="en-US" sz="2400" dirty="0"/>
              <a:t>Return equipment to the restoration position and if this is not applicable, request a Red Tag Clearance or transfer the Green Tag Clearance over to another Primary Clearance Holder.</a:t>
            </a:r>
          </a:p>
          <a:p>
            <a:r>
              <a:rPr lang="en-US" sz="2400" dirty="0"/>
              <a:t>Return the Green Tag Clearance lock box (with locks) and tags to the Operating Authority.</a:t>
            </a:r>
          </a:p>
          <a:p>
            <a:r>
              <a:rPr lang="en-US" sz="2400" dirty="0"/>
              <a:t>Sign off the Green Tag Clearance.</a:t>
            </a:r>
          </a:p>
          <a:p>
            <a:pPr marL="0" indent="0">
              <a:buNone/>
            </a:pPr>
            <a:endParaRPr lang="en-US" sz="2400" dirty="0"/>
          </a:p>
        </p:txBody>
      </p:sp>
    </p:spTree>
    <p:extLst>
      <p:ext uri="{BB962C8B-B14F-4D97-AF65-F5344CB8AC3E}">
        <p14:creationId xmlns:p14="http://schemas.microsoft.com/office/powerpoint/2010/main" val="318615469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27176" y="1609345"/>
            <a:ext cx="10137648" cy="4343400"/>
          </a:xfrm>
        </p:spPr>
        <p:txBody>
          <a:bodyPr>
            <a:normAutofit/>
          </a:bodyPr>
          <a:lstStyle/>
          <a:p>
            <a:pPr algn="ctr">
              <a:buNone/>
            </a:pPr>
            <a:r>
              <a:rPr lang="en-US" sz="2200" dirty="0">
                <a:latin typeface="+mn-lt"/>
              </a:rPr>
              <a:t>EVERYONE MUST BE SIGNED OFF THE CLEARANCE!</a:t>
            </a:r>
          </a:p>
          <a:p>
            <a:pPr algn="ctr">
              <a:buNone/>
            </a:pPr>
            <a:endParaRPr lang="en-US" sz="2200" dirty="0">
              <a:latin typeface="+mn-lt"/>
            </a:endParaRPr>
          </a:p>
          <a:p>
            <a:pPr algn="ctr">
              <a:buNone/>
            </a:pPr>
            <a:r>
              <a:rPr lang="en-US" sz="2200" dirty="0">
                <a:latin typeface="+mn-lt"/>
              </a:rPr>
              <a:t>Ensure everyone signed on within your company has signed off the clearance by the end of the job and prior to leaving site for the last time.</a:t>
            </a:r>
          </a:p>
          <a:p>
            <a:pPr algn="ctr">
              <a:buNone/>
            </a:pPr>
            <a:endParaRPr lang="en-US" sz="3000" dirty="0"/>
          </a:p>
          <a:p>
            <a:pPr>
              <a:buNone/>
            </a:pPr>
            <a:endParaRPr lang="en-US" dirty="0"/>
          </a:p>
          <a:p>
            <a:endParaRPr lang="en-US" dirty="0"/>
          </a:p>
        </p:txBody>
      </p:sp>
      <p:sp>
        <p:nvSpPr>
          <p:cNvPr id="3" name="Title 2"/>
          <p:cNvSpPr>
            <a:spLocks noGrp="1"/>
          </p:cNvSpPr>
          <p:nvPr>
            <p:ph type="title"/>
          </p:nvPr>
        </p:nvSpPr>
        <p:spPr>
          <a:xfrm>
            <a:off x="838200" y="365125"/>
            <a:ext cx="10515600" cy="704723"/>
          </a:xfrm>
        </p:spPr>
        <p:txBody>
          <a:bodyPr>
            <a:normAutofit/>
          </a:bodyPr>
          <a:lstStyle/>
          <a:p>
            <a:r>
              <a:rPr lang="en-US" sz="3600" dirty="0">
                <a:latin typeface="+mn-lt"/>
              </a:rPr>
              <a:t>Releasing Protection</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30936" y="1499617"/>
            <a:ext cx="10722864" cy="5358383"/>
          </a:xfrm>
        </p:spPr>
        <p:txBody>
          <a:bodyPr>
            <a:normAutofit/>
          </a:bodyPr>
          <a:lstStyle/>
          <a:p>
            <a:r>
              <a:rPr lang="en-US" sz="2200" dirty="0">
                <a:latin typeface="+mn-lt"/>
              </a:rPr>
              <a:t>If an absent Qualified Employee is preventing the conducting of a RELEASE only the individual’s</a:t>
            </a:r>
            <a:r>
              <a:rPr lang="en-US" sz="2200" b="1" dirty="0">
                <a:latin typeface="+mn-lt"/>
              </a:rPr>
              <a:t> </a:t>
            </a:r>
            <a:r>
              <a:rPr lang="en-US" sz="2200" dirty="0">
                <a:latin typeface="+mn-lt"/>
              </a:rPr>
              <a:t>immediate Supervisor can authorize releasing that employee from the clearance.</a:t>
            </a:r>
          </a:p>
          <a:p>
            <a:pPr marL="0" indent="0">
              <a:buNone/>
            </a:pPr>
            <a:endParaRPr lang="en-US" sz="2200" dirty="0">
              <a:latin typeface="+mn-lt"/>
            </a:endParaRPr>
          </a:p>
          <a:p>
            <a:r>
              <a:rPr lang="en-US" sz="2200" dirty="0">
                <a:latin typeface="+mn-lt"/>
              </a:rPr>
              <a:t>The individual’s</a:t>
            </a:r>
            <a:r>
              <a:rPr lang="en-US" sz="2200" b="1" dirty="0">
                <a:latin typeface="+mn-lt"/>
              </a:rPr>
              <a:t> </a:t>
            </a:r>
            <a:r>
              <a:rPr lang="en-US" sz="2200" dirty="0">
                <a:latin typeface="+mn-lt"/>
              </a:rPr>
              <a:t>immediate Supervisor will personally contact him/her before releasing the Clearance. If the individual cannot be contacted before releasing the Clearance, the Supervisor must notify that individual as soon as he/she can be contacted. The employee must be notified at the beginning of their next scheduled workday. </a:t>
            </a:r>
          </a:p>
          <a:p>
            <a:pPr>
              <a:buNone/>
            </a:pPr>
            <a:endParaRPr lang="en-US" sz="2200" dirty="0">
              <a:latin typeface="+mn-lt"/>
            </a:endParaRPr>
          </a:p>
          <a:p>
            <a:r>
              <a:rPr lang="en-US" sz="2200" dirty="0">
                <a:latin typeface="+mn-lt"/>
              </a:rPr>
              <a:t>An Off-Duty Clearance Release Form will be completed.</a:t>
            </a:r>
          </a:p>
          <a:p>
            <a:endParaRPr lang="en-US" dirty="0"/>
          </a:p>
        </p:txBody>
      </p:sp>
      <p:sp>
        <p:nvSpPr>
          <p:cNvPr id="3" name="Title 2"/>
          <p:cNvSpPr>
            <a:spLocks noGrp="1"/>
          </p:cNvSpPr>
          <p:nvPr>
            <p:ph type="title"/>
          </p:nvPr>
        </p:nvSpPr>
        <p:spPr>
          <a:xfrm>
            <a:off x="838200" y="447421"/>
            <a:ext cx="10515600" cy="503555"/>
          </a:xfrm>
        </p:spPr>
        <p:txBody>
          <a:bodyPr>
            <a:normAutofit fontScale="90000"/>
          </a:bodyPr>
          <a:lstStyle/>
          <a:p>
            <a:r>
              <a:rPr lang="en-US" dirty="0">
                <a:latin typeface="+mn-lt"/>
              </a:rPr>
              <a:t>Off-Duty Release Form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73EDE-C0C2-2A59-5B9E-8A18B7F1C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63552-65B4-7F6C-A843-8E8F994620CE}"/>
              </a:ext>
            </a:extLst>
          </p:cNvPr>
          <p:cNvSpPr>
            <a:spLocks noGrp="1"/>
          </p:cNvSpPr>
          <p:nvPr>
            <p:ph type="title"/>
          </p:nvPr>
        </p:nvSpPr>
        <p:spPr>
          <a:xfrm>
            <a:off x="-1609725" y="395096"/>
            <a:ext cx="10515600" cy="659003"/>
          </a:xfrm>
        </p:spPr>
        <p:txBody>
          <a:bodyPr anchor="ctr">
            <a:normAutofit/>
          </a:bodyPr>
          <a:lstStyle/>
          <a:p>
            <a:r>
              <a:rPr lang="en-US" dirty="0"/>
              <a:t>Absent Employees</a:t>
            </a:r>
          </a:p>
        </p:txBody>
      </p:sp>
      <p:sp>
        <p:nvSpPr>
          <p:cNvPr id="3" name="Content Placeholder 2">
            <a:extLst>
              <a:ext uri="{FF2B5EF4-FFF2-40B4-BE49-F238E27FC236}">
                <a16:creationId xmlns:a16="http://schemas.microsoft.com/office/drawing/2014/main" id="{B62FF2D4-2FC2-C3C7-1F79-64E33FAAC61E}"/>
              </a:ext>
            </a:extLst>
          </p:cNvPr>
          <p:cNvSpPr>
            <a:spLocks noGrp="1"/>
          </p:cNvSpPr>
          <p:nvPr>
            <p:ph idx="1"/>
          </p:nvPr>
        </p:nvSpPr>
        <p:spPr>
          <a:xfrm>
            <a:off x="1203960" y="1690688"/>
            <a:ext cx="4730496" cy="4351338"/>
          </a:xfrm>
        </p:spPr>
        <p:txBody>
          <a:bodyPr>
            <a:normAutofit/>
          </a:bodyPr>
          <a:lstStyle/>
          <a:p>
            <a:pPr marL="0" indent="0" algn="ctr">
              <a:buNone/>
            </a:pPr>
            <a:r>
              <a:rPr lang="en-US" sz="2400" dirty="0"/>
              <a:t>An Off-Duty Release Form must be initiated and submitted to the individual’s immediate Supervisor for notification to the Authorized Employee at the beginning of their next schedule shift.</a:t>
            </a:r>
          </a:p>
          <a:p>
            <a:endParaRPr lang="en-US" sz="2400" dirty="0"/>
          </a:p>
          <a:p>
            <a:endParaRPr lang="en-US" dirty="0"/>
          </a:p>
        </p:txBody>
      </p:sp>
      <p:pic>
        <p:nvPicPr>
          <p:cNvPr id="7" name="Picture 6">
            <a:extLst>
              <a:ext uri="{FF2B5EF4-FFF2-40B4-BE49-F238E27FC236}">
                <a16:creationId xmlns:a16="http://schemas.microsoft.com/office/drawing/2014/main" id="{245E640B-4A7E-5869-E4A8-C99ECDF10865}"/>
              </a:ext>
            </a:extLst>
          </p:cNvPr>
          <p:cNvPicPr>
            <a:picLocks noChangeAspect="1"/>
          </p:cNvPicPr>
          <p:nvPr/>
        </p:nvPicPr>
        <p:blipFill>
          <a:blip r:embed="rId2"/>
          <a:stretch>
            <a:fillRect/>
          </a:stretch>
        </p:blipFill>
        <p:spPr>
          <a:xfrm>
            <a:off x="6436518" y="0"/>
            <a:ext cx="4841081" cy="6373069"/>
          </a:xfrm>
          <a:prstGeom prst="rect">
            <a:avLst/>
          </a:prstGeom>
        </p:spPr>
      </p:pic>
    </p:spTree>
    <p:extLst>
      <p:ext uri="{BB962C8B-B14F-4D97-AF65-F5344CB8AC3E}">
        <p14:creationId xmlns:p14="http://schemas.microsoft.com/office/powerpoint/2010/main" val="11926938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61771" y="68263"/>
            <a:ext cx="4668457" cy="6308725"/>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2E0E-1E43-B786-1C85-5A27CDF88B71}"/>
              </a:ext>
            </a:extLst>
          </p:cNvPr>
          <p:cNvSpPr>
            <a:spLocks noGrp="1"/>
          </p:cNvSpPr>
          <p:nvPr>
            <p:ph type="ctrTitle"/>
          </p:nvPr>
        </p:nvSpPr>
        <p:spPr/>
        <p:txBody>
          <a:bodyPr/>
          <a:lstStyle/>
          <a:p>
            <a:r>
              <a:rPr lang="en-US" dirty="0"/>
              <a:t>Energy Verification &amp; Control</a:t>
            </a:r>
          </a:p>
        </p:txBody>
      </p:sp>
    </p:spTree>
    <p:extLst>
      <p:ext uri="{BB962C8B-B14F-4D97-AF65-F5344CB8AC3E}">
        <p14:creationId xmlns:p14="http://schemas.microsoft.com/office/powerpoint/2010/main" val="21894777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F950C-26F9-3E5D-4DDD-FC207A19EB02}"/>
              </a:ext>
            </a:extLst>
          </p:cNvPr>
          <p:cNvSpPr>
            <a:spLocks noGrp="1"/>
          </p:cNvSpPr>
          <p:nvPr>
            <p:ph type="title"/>
          </p:nvPr>
        </p:nvSpPr>
        <p:spPr>
          <a:xfrm>
            <a:off x="838200" y="365125"/>
            <a:ext cx="10515600" cy="777875"/>
          </a:xfrm>
        </p:spPr>
        <p:txBody>
          <a:bodyPr>
            <a:normAutofit/>
          </a:bodyPr>
          <a:lstStyle/>
          <a:p>
            <a:r>
              <a:rPr lang="en-US" sz="3600" dirty="0"/>
              <a:t>Responsible for:</a:t>
            </a:r>
          </a:p>
        </p:txBody>
      </p:sp>
      <p:sp>
        <p:nvSpPr>
          <p:cNvPr id="3" name="Content Placeholder 2">
            <a:extLst>
              <a:ext uri="{FF2B5EF4-FFF2-40B4-BE49-F238E27FC236}">
                <a16:creationId xmlns:a16="http://schemas.microsoft.com/office/drawing/2014/main" id="{9633CB21-EE96-6241-D60E-E10BB2D81B00}"/>
              </a:ext>
            </a:extLst>
          </p:cNvPr>
          <p:cNvSpPr>
            <a:spLocks noGrp="1"/>
          </p:cNvSpPr>
          <p:nvPr>
            <p:ph idx="1"/>
          </p:nvPr>
        </p:nvSpPr>
        <p:spPr>
          <a:xfrm>
            <a:off x="838200" y="1481328"/>
            <a:ext cx="10515600" cy="4695635"/>
          </a:xfrm>
        </p:spPr>
        <p:txBody>
          <a:bodyPr>
            <a:normAutofit/>
          </a:bodyPr>
          <a:lstStyle/>
          <a:p>
            <a:pPr>
              <a:lnSpc>
                <a:spcPct val="100000"/>
              </a:lnSpc>
              <a:spcBef>
                <a:spcPts val="0"/>
              </a:spcBef>
            </a:pPr>
            <a:r>
              <a:rPr lang="en-US" sz="2200" dirty="0"/>
              <a:t>Ensuring their safety and the safety of all individuals working with or around the energy source(s).</a:t>
            </a:r>
          </a:p>
          <a:p>
            <a:pPr>
              <a:lnSpc>
                <a:spcPct val="100000"/>
              </a:lnSpc>
              <a:spcBef>
                <a:spcPts val="0"/>
              </a:spcBef>
            </a:pPr>
            <a:endParaRPr lang="en-US" sz="2200" dirty="0"/>
          </a:p>
          <a:p>
            <a:pPr>
              <a:lnSpc>
                <a:spcPct val="100000"/>
              </a:lnSpc>
              <a:spcBef>
                <a:spcPts val="0"/>
              </a:spcBef>
            </a:pPr>
            <a:r>
              <a:rPr lang="en-US" sz="2200" dirty="0"/>
              <a:t>Being knowledgeable in the equipment being worked on and the associated system. </a:t>
            </a:r>
          </a:p>
          <a:p>
            <a:pPr>
              <a:lnSpc>
                <a:spcPct val="100000"/>
              </a:lnSpc>
              <a:spcBef>
                <a:spcPts val="0"/>
              </a:spcBef>
            </a:pPr>
            <a:endParaRPr lang="en-US" sz="2200" dirty="0"/>
          </a:p>
          <a:p>
            <a:pPr>
              <a:lnSpc>
                <a:spcPct val="100000"/>
              </a:lnSpc>
              <a:spcBef>
                <a:spcPts val="0"/>
              </a:spcBef>
            </a:pPr>
            <a:r>
              <a:rPr lang="en-US" sz="2200" dirty="0"/>
              <a:t>Following DFS Clearance and Energy Verification and Control procedures.</a:t>
            </a:r>
          </a:p>
          <a:p>
            <a:pPr>
              <a:lnSpc>
                <a:spcPct val="100000"/>
              </a:lnSpc>
              <a:spcBef>
                <a:spcPts val="0"/>
              </a:spcBef>
            </a:pPr>
            <a:endParaRPr lang="en-US" sz="2200" dirty="0"/>
          </a:p>
          <a:p>
            <a:pPr>
              <a:lnSpc>
                <a:spcPct val="100000"/>
              </a:lnSpc>
              <a:spcBef>
                <a:spcPts val="0"/>
              </a:spcBef>
            </a:pPr>
            <a:r>
              <a:rPr lang="en-US" sz="2200" dirty="0"/>
              <a:t>Commencing work safely.</a:t>
            </a:r>
          </a:p>
          <a:p>
            <a:pPr marL="0" indent="0">
              <a:lnSpc>
                <a:spcPct val="100000"/>
              </a:lnSpc>
              <a:spcBef>
                <a:spcPts val="0"/>
              </a:spcBef>
              <a:buNone/>
            </a:pPr>
            <a:endParaRPr lang="en-US" sz="2200" dirty="0"/>
          </a:p>
          <a:p>
            <a:pPr>
              <a:lnSpc>
                <a:spcPct val="100000"/>
              </a:lnSpc>
              <a:spcBef>
                <a:spcPts val="0"/>
              </a:spcBef>
            </a:pPr>
            <a:r>
              <a:rPr lang="en-US" sz="2200" dirty="0"/>
              <a:t>Working with and walking down Clearances with your DFS On-Site Coordinator or Operator until comfortable. </a:t>
            </a:r>
          </a:p>
          <a:p>
            <a:endParaRPr lang="en-US" dirty="0"/>
          </a:p>
        </p:txBody>
      </p:sp>
    </p:spTree>
    <p:extLst>
      <p:ext uri="{BB962C8B-B14F-4D97-AF65-F5344CB8AC3E}">
        <p14:creationId xmlns:p14="http://schemas.microsoft.com/office/powerpoint/2010/main" val="17168456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303A7-EA37-92AB-9ABC-81D68C244C62}"/>
              </a:ext>
            </a:extLst>
          </p:cNvPr>
          <p:cNvSpPr>
            <a:spLocks noGrp="1"/>
          </p:cNvSpPr>
          <p:nvPr>
            <p:ph type="title"/>
          </p:nvPr>
        </p:nvSpPr>
        <p:spPr>
          <a:xfrm>
            <a:off x="838200" y="365125"/>
            <a:ext cx="10515600" cy="805307"/>
          </a:xfrm>
        </p:spPr>
        <p:txBody>
          <a:bodyPr>
            <a:normAutofit/>
          </a:bodyPr>
          <a:lstStyle/>
          <a:p>
            <a:r>
              <a:rPr lang="en-US" sz="3600" dirty="0"/>
              <a:t>Guidelines</a:t>
            </a:r>
          </a:p>
        </p:txBody>
      </p:sp>
      <p:sp>
        <p:nvSpPr>
          <p:cNvPr id="3" name="Content Placeholder 2">
            <a:extLst>
              <a:ext uri="{FF2B5EF4-FFF2-40B4-BE49-F238E27FC236}">
                <a16:creationId xmlns:a16="http://schemas.microsoft.com/office/drawing/2014/main" id="{5088D058-440B-6866-2498-9D8D39A83800}"/>
              </a:ext>
            </a:extLst>
          </p:cNvPr>
          <p:cNvSpPr>
            <a:spLocks noGrp="1"/>
          </p:cNvSpPr>
          <p:nvPr>
            <p:ph idx="1"/>
          </p:nvPr>
        </p:nvSpPr>
        <p:spPr>
          <a:xfrm>
            <a:off x="838200" y="1481328"/>
            <a:ext cx="10515600" cy="4695635"/>
          </a:xfrm>
        </p:spPr>
        <p:txBody>
          <a:bodyPr/>
          <a:lstStyle/>
          <a:p>
            <a:pPr>
              <a:lnSpc>
                <a:spcPct val="100000"/>
              </a:lnSpc>
              <a:spcBef>
                <a:spcPts val="0"/>
              </a:spcBef>
            </a:pPr>
            <a:r>
              <a:rPr lang="en-US" sz="2200" dirty="0">
                <a:latin typeface="+mn-lt"/>
              </a:rPr>
              <a:t>ALL machines and equipment should be acknowledged as hazardous until otherwise demonstrated!</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Systems normally under pressure must be treated as if hazardous energy were present unless otherwise demonstrated.</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Must verify that isolation and deenergization of the machine or equipment has been accomplished.</a:t>
            </a:r>
          </a:p>
          <a:p>
            <a:endParaRPr lang="en-US" dirty="0"/>
          </a:p>
        </p:txBody>
      </p:sp>
    </p:spTree>
    <p:extLst>
      <p:ext uri="{BB962C8B-B14F-4D97-AF65-F5344CB8AC3E}">
        <p14:creationId xmlns:p14="http://schemas.microsoft.com/office/powerpoint/2010/main" val="3241786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69BC5-EB0F-253D-C095-73DE78009820}"/>
              </a:ext>
            </a:extLst>
          </p:cNvPr>
          <p:cNvSpPr>
            <a:spLocks noGrp="1"/>
          </p:cNvSpPr>
          <p:nvPr>
            <p:ph type="title"/>
          </p:nvPr>
        </p:nvSpPr>
        <p:spPr>
          <a:xfrm>
            <a:off x="838200" y="365125"/>
            <a:ext cx="10515600" cy="823595"/>
          </a:xfrm>
        </p:spPr>
        <p:txBody>
          <a:bodyPr>
            <a:normAutofit/>
          </a:bodyPr>
          <a:lstStyle/>
          <a:p>
            <a:r>
              <a:rPr lang="en-US" sz="3600" dirty="0"/>
              <a:t>Parking &amp; On-Site Access</a:t>
            </a:r>
          </a:p>
        </p:txBody>
      </p:sp>
      <p:sp>
        <p:nvSpPr>
          <p:cNvPr id="3" name="Content Placeholder 2">
            <a:extLst>
              <a:ext uri="{FF2B5EF4-FFF2-40B4-BE49-F238E27FC236}">
                <a16:creationId xmlns:a16="http://schemas.microsoft.com/office/drawing/2014/main" id="{1779B862-7F25-E9D0-C07A-194867061988}"/>
              </a:ext>
            </a:extLst>
          </p:cNvPr>
          <p:cNvSpPr>
            <a:spLocks noGrp="1"/>
          </p:cNvSpPr>
          <p:nvPr>
            <p:ph idx="1"/>
          </p:nvPr>
        </p:nvSpPr>
        <p:spPr>
          <a:xfrm>
            <a:off x="838200" y="1252728"/>
            <a:ext cx="10515600" cy="4924235"/>
          </a:xfrm>
        </p:spPr>
        <p:txBody>
          <a:bodyPr/>
          <a:lstStyle/>
          <a:p>
            <a:r>
              <a:rPr lang="en-US" sz="2200" dirty="0">
                <a:latin typeface="+mn-lt"/>
              </a:rPr>
              <a:t>Must have vehicle permit.</a:t>
            </a:r>
          </a:p>
          <a:p>
            <a:r>
              <a:rPr lang="en-US" sz="2200" dirty="0">
                <a:latin typeface="+mn-lt"/>
              </a:rPr>
              <a:t>Company vehicle must have identification, fire extinguisher and insurance to be allowed on-site.</a:t>
            </a:r>
          </a:p>
          <a:p>
            <a:r>
              <a:rPr lang="en-US" sz="2200" dirty="0">
                <a:latin typeface="+mn-lt"/>
              </a:rPr>
              <a:t>Must be used for work, no personal vehicles allowed on-site.</a:t>
            </a:r>
          </a:p>
          <a:p>
            <a:pPr lvl="1"/>
            <a:r>
              <a:rPr lang="en-US" sz="2200" dirty="0">
                <a:latin typeface="+mn-lt"/>
              </a:rPr>
              <a:t>Drop tools off</a:t>
            </a:r>
          </a:p>
          <a:p>
            <a:pPr lvl="1"/>
            <a:r>
              <a:rPr lang="en-US" sz="2200" dirty="0">
                <a:latin typeface="+mn-lt"/>
              </a:rPr>
              <a:t>Haul equipment</a:t>
            </a:r>
          </a:p>
          <a:p>
            <a:r>
              <a:rPr lang="en-US" sz="2200" dirty="0">
                <a:latin typeface="+mn-lt"/>
              </a:rPr>
              <a:t>Contractors shall park in the contractor parking lot outside the gate (gravel lot) and enter through the turnstiles.</a:t>
            </a:r>
          </a:p>
          <a:p>
            <a:r>
              <a:rPr lang="en-US" sz="2200" dirty="0">
                <a:latin typeface="+mn-lt"/>
              </a:rPr>
              <a:t>Must park in designates parking spots when on plant site.</a:t>
            </a:r>
          </a:p>
          <a:p>
            <a:r>
              <a:rPr lang="en-US" sz="2200" b="1" dirty="0">
                <a:latin typeface="+mn-lt"/>
              </a:rPr>
              <a:t>EVERYONE</a:t>
            </a:r>
            <a:r>
              <a:rPr lang="en-US" sz="2200" dirty="0">
                <a:latin typeface="+mn-lt"/>
              </a:rPr>
              <a:t> in the vehicle </a:t>
            </a:r>
            <a:r>
              <a:rPr lang="en-US" sz="2200" u="sng" dirty="0">
                <a:latin typeface="+mn-lt"/>
              </a:rPr>
              <a:t>MUST</a:t>
            </a:r>
            <a:r>
              <a:rPr lang="en-US" sz="2200" dirty="0">
                <a:latin typeface="+mn-lt"/>
              </a:rPr>
              <a:t> badge in and out when going through the gate.</a:t>
            </a:r>
          </a:p>
          <a:p>
            <a:r>
              <a:rPr lang="en-US" sz="2200" dirty="0">
                <a:latin typeface="+mn-lt"/>
              </a:rPr>
              <a:t>Once individuals come through the turnstiles and/or gate PPE is required.</a:t>
            </a:r>
          </a:p>
          <a:p>
            <a:endParaRPr lang="en-US" dirty="0"/>
          </a:p>
        </p:txBody>
      </p:sp>
    </p:spTree>
    <p:extLst>
      <p:ext uri="{BB962C8B-B14F-4D97-AF65-F5344CB8AC3E}">
        <p14:creationId xmlns:p14="http://schemas.microsoft.com/office/powerpoint/2010/main" val="1011364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B6C0E-AA42-52ED-5319-702D11BA2790}"/>
              </a:ext>
            </a:extLst>
          </p:cNvPr>
          <p:cNvSpPr>
            <a:spLocks noGrp="1"/>
          </p:cNvSpPr>
          <p:nvPr>
            <p:ph type="title"/>
          </p:nvPr>
        </p:nvSpPr>
        <p:spPr>
          <a:xfrm>
            <a:off x="838200" y="365125"/>
            <a:ext cx="10515600" cy="677291"/>
          </a:xfrm>
        </p:spPr>
        <p:txBody>
          <a:bodyPr>
            <a:normAutofit/>
          </a:bodyPr>
          <a:lstStyle/>
          <a:p>
            <a:r>
              <a:rPr lang="en-US" sz="3600" dirty="0"/>
              <a:t>Potential Energy</a:t>
            </a:r>
          </a:p>
        </p:txBody>
      </p:sp>
      <p:sp>
        <p:nvSpPr>
          <p:cNvPr id="3" name="Content Placeholder 2">
            <a:extLst>
              <a:ext uri="{FF2B5EF4-FFF2-40B4-BE49-F238E27FC236}">
                <a16:creationId xmlns:a16="http://schemas.microsoft.com/office/drawing/2014/main" id="{3486DC21-B5CF-ECE1-58B3-E75A1690B244}"/>
              </a:ext>
            </a:extLst>
          </p:cNvPr>
          <p:cNvSpPr>
            <a:spLocks noGrp="1"/>
          </p:cNvSpPr>
          <p:nvPr>
            <p:ph idx="1"/>
          </p:nvPr>
        </p:nvSpPr>
        <p:spPr>
          <a:xfrm>
            <a:off x="838200" y="1207008"/>
            <a:ext cx="10515600" cy="4969955"/>
          </a:xfrm>
        </p:spPr>
        <p:txBody>
          <a:bodyPr>
            <a:normAutofit/>
          </a:bodyPr>
          <a:lstStyle/>
          <a:p>
            <a:pPr>
              <a:spcBef>
                <a:spcPts val="0"/>
              </a:spcBef>
            </a:pPr>
            <a:r>
              <a:rPr lang="en-US" sz="2200" dirty="0">
                <a:latin typeface="+mn-lt"/>
              </a:rPr>
              <a:t>Pneumatic/Hydraulic</a:t>
            </a:r>
          </a:p>
          <a:p>
            <a:pPr lvl="1">
              <a:spcBef>
                <a:spcPts val="0"/>
              </a:spcBef>
            </a:pPr>
            <a:r>
              <a:rPr lang="en-US" sz="1900" dirty="0">
                <a:latin typeface="+mn-lt"/>
              </a:rPr>
              <a:t>Drains and vents may be used for energy verification when applicable and the Qualified Employee determines the appropriate position per the scope of work.</a:t>
            </a:r>
          </a:p>
          <a:p>
            <a:pPr lvl="1">
              <a:spcBef>
                <a:spcPts val="0"/>
              </a:spcBef>
            </a:pPr>
            <a:r>
              <a:rPr lang="en-US" sz="1900" dirty="0">
                <a:latin typeface="+mn-lt"/>
              </a:rPr>
              <a:t>Pressure gauges may be used as well.</a:t>
            </a:r>
          </a:p>
          <a:p>
            <a:pPr marL="457200" lvl="1" indent="0">
              <a:spcBef>
                <a:spcPts val="0"/>
              </a:spcBef>
              <a:buNone/>
            </a:pPr>
            <a:endParaRPr lang="en-US" sz="2200" dirty="0">
              <a:latin typeface="+mn-lt"/>
            </a:endParaRPr>
          </a:p>
          <a:p>
            <a:pPr>
              <a:spcBef>
                <a:spcPts val="0"/>
              </a:spcBef>
            </a:pPr>
            <a:r>
              <a:rPr lang="en-US" sz="2200" dirty="0">
                <a:latin typeface="+mn-lt"/>
              </a:rPr>
              <a:t>Thermal</a:t>
            </a:r>
          </a:p>
          <a:p>
            <a:pPr lvl="1">
              <a:spcBef>
                <a:spcPts val="0"/>
              </a:spcBef>
            </a:pPr>
            <a:r>
              <a:rPr lang="en-US" sz="1800" dirty="0">
                <a:latin typeface="+mn-lt"/>
              </a:rPr>
              <a:t>Verification is done with an appropriate thermometer or temperature sensing device.  </a:t>
            </a:r>
          </a:p>
          <a:p>
            <a:pPr marL="457200" lvl="1" indent="0">
              <a:spcBef>
                <a:spcPts val="0"/>
              </a:spcBef>
              <a:buNone/>
            </a:pPr>
            <a:endParaRPr lang="en-US" sz="2200" dirty="0">
              <a:latin typeface="+mn-lt"/>
            </a:endParaRPr>
          </a:p>
          <a:p>
            <a:pPr>
              <a:spcBef>
                <a:spcPts val="0"/>
              </a:spcBef>
            </a:pPr>
            <a:r>
              <a:rPr lang="en-US" sz="2200" dirty="0">
                <a:latin typeface="+mn-lt"/>
              </a:rPr>
              <a:t>Chemical/Radiant</a:t>
            </a:r>
          </a:p>
          <a:p>
            <a:pPr lvl="1">
              <a:spcBef>
                <a:spcPts val="0"/>
              </a:spcBef>
            </a:pPr>
            <a:r>
              <a:rPr lang="en-US" sz="1800" dirty="0">
                <a:latin typeface="+mn-lt"/>
              </a:rPr>
              <a:t>Employees that could be exposed to these energies must be properly trained before engaging in such work.</a:t>
            </a:r>
          </a:p>
          <a:p>
            <a:pPr lvl="1">
              <a:spcBef>
                <a:spcPts val="0"/>
              </a:spcBef>
            </a:pPr>
            <a:r>
              <a:rPr lang="en-US" sz="1800" dirty="0">
                <a:latin typeface="+mn-lt"/>
              </a:rPr>
              <a:t>When working with chemicals, employees must don the correct PPE per the SDS.</a:t>
            </a:r>
          </a:p>
          <a:p>
            <a:pPr marL="457200" lvl="1" indent="0">
              <a:spcBef>
                <a:spcPts val="0"/>
              </a:spcBef>
              <a:buNone/>
            </a:pPr>
            <a:endParaRPr lang="en-US" sz="2200" dirty="0">
              <a:latin typeface="+mn-lt"/>
            </a:endParaRPr>
          </a:p>
          <a:p>
            <a:pPr>
              <a:spcBef>
                <a:spcPts val="0"/>
              </a:spcBef>
            </a:pPr>
            <a:r>
              <a:rPr lang="en-US" sz="2200" dirty="0">
                <a:latin typeface="+mn-lt"/>
              </a:rPr>
              <a:t>Mechanical</a:t>
            </a:r>
          </a:p>
          <a:p>
            <a:r>
              <a:rPr lang="en-US" sz="2200" dirty="0">
                <a:latin typeface="+mn-lt"/>
              </a:rPr>
              <a:t>Electrical</a:t>
            </a:r>
          </a:p>
          <a:p>
            <a:endParaRPr lang="en-US" dirty="0"/>
          </a:p>
        </p:txBody>
      </p:sp>
    </p:spTree>
    <p:extLst>
      <p:ext uri="{BB962C8B-B14F-4D97-AF65-F5344CB8AC3E}">
        <p14:creationId xmlns:p14="http://schemas.microsoft.com/office/powerpoint/2010/main" val="3411424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0080" y="1499617"/>
            <a:ext cx="10890504" cy="5244083"/>
          </a:xfrm>
        </p:spPr>
        <p:txBody>
          <a:bodyPr>
            <a:normAutofit/>
          </a:bodyPr>
          <a:lstStyle/>
          <a:p>
            <a:pPr>
              <a:lnSpc>
                <a:spcPct val="100000"/>
              </a:lnSpc>
              <a:spcBef>
                <a:spcPts val="0"/>
              </a:spcBef>
            </a:pPr>
            <a:r>
              <a:rPr lang="en-US" sz="2200" dirty="0">
                <a:latin typeface="+mn-lt"/>
              </a:rPr>
              <a:t>Objects subject to falling need to be secured in a manner that prevents the object from shifting unexpectedly.  This can be accomplished by:</a:t>
            </a:r>
          </a:p>
          <a:p>
            <a:pPr lvl="1">
              <a:lnSpc>
                <a:spcPct val="100000"/>
              </a:lnSpc>
              <a:spcBef>
                <a:spcPts val="0"/>
              </a:spcBef>
            </a:pPr>
            <a:r>
              <a:rPr lang="en-US" sz="1800" dirty="0">
                <a:latin typeface="+mn-lt"/>
              </a:rPr>
              <a:t>Lifting the items in approved slings according to properly developed procedures.  </a:t>
            </a:r>
          </a:p>
          <a:p>
            <a:pPr lvl="1">
              <a:lnSpc>
                <a:spcPct val="100000"/>
              </a:lnSpc>
              <a:spcBef>
                <a:spcPts val="0"/>
              </a:spcBef>
            </a:pPr>
            <a:r>
              <a:rPr lang="en-US" sz="1800" dirty="0">
                <a:latin typeface="+mn-lt"/>
              </a:rPr>
              <a:t>Blocking raised items with blocks or cribbing designed to account for the weight of the object.</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Transitional motion must be secured to prevent unexpected movement.</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Rotational Motion must be accounted for and discussed as part of the JSA.  Mitigation shall be determined by the individuals on the job.</a:t>
            </a:r>
          </a:p>
        </p:txBody>
      </p:sp>
      <p:sp>
        <p:nvSpPr>
          <p:cNvPr id="3" name="Title 2"/>
          <p:cNvSpPr>
            <a:spLocks noGrp="1"/>
          </p:cNvSpPr>
          <p:nvPr>
            <p:ph type="title"/>
          </p:nvPr>
        </p:nvSpPr>
        <p:spPr>
          <a:xfrm>
            <a:off x="838200" y="419989"/>
            <a:ext cx="10515600" cy="594995"/>
          </a:xfrm>
        </p:spPr>
        <p:txBody>
          <a:bodyPr>
            <a:normAutofit fontScale="90000"/>
          </a:bodyPr>
          <a:lstStyle/>
          <a:p>
            <a:r>
              <a:rPr lang="en-US" dirty="0">
                <a:latin typeface="+mn-lt"/>
              </a:rPr>
              <a:t>Mechanical</a:t>
            </a:r>
            <a:r>
              <a:rPr lang="en-US" dirty="0">
                <a:latin typeface="Aptos" panose="020B0004020202020204" pitchFamily="34" charset="0"/>
              </a:rPr>
              <a:t> Energy</a:t>
            </a:r>
          </a:p>
        </p:txBody>
      </p:sp>
    </p:spTree>
    <p:extLst>
      <p:ext uri="{BB962C8B-B14F-4D97-AF65-F5344CB8AC3E}">
        <p14:creationId xmlns:p14="http://schemas.microsoft.com/office/powerpoint/2010/main" val="17298892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lvl="0">
              <a:buClrTx/>
              <a:buSzTx/>
              <a:buFont typeface="Arial" pitchFamily="34" charset="0"/>
              <a:buChar char="•"/>
              <a:defRPr/>
            </a:pPr>
            <a:r>
              <a:rPr lang="en-US" sz="2200" dirty="0">
                <a:latin typeface="+mn-lt"/>
              </a:rPr>
              <a:t>High Voltage 15KV &amp; Higher</a:t>
            </a:r>
          </a:p>
          <a:p>
            <a:pPr lvl="0">
              <a:buClrTx/>
              <a:buSzTx/>
              <a:buFont typeface="Arial" pitchFamily="34" charset="0"/>
              <a:buChar char="•"/>
              <a:defRPr/>
            </a:pPr>
            <a:r>
              <a:rPr lang="en-US" sz="2200" dirty="0">
                <a:latin typeface="+mn-lt"/>
              </a:rPr>
              <a:t>Medium Voltage 4,160 &amp; 13.8KV</a:t>
            </a:r>
          </a:p>
          <a:p>
            <a:pPr lvl="0">
              <a:buClrTx/>
              <a:buSzTx/>
              <a:buFont typeface="Arial" pitchFamily="34" charset="0"/>
              <a:buChar char="•"/>
              <a:defRPr/>
            </a:pPr>
            <a:r>
              <a:rPr lang="en-US" sz="2200" dirty="0">
                <a:latin typeface="+mn-lt"/>
              </a:rPr>
              <a:t>480V Load Centers</a:t>
            </a:r>
          </a:p>
          <a:p>
            <a:pPr lvl="0">
              <a:buClrTx/>
              <a:buSzTx/>
              <a:buFont typeface="Arial" pitchFamily="34" charset="0"/>
              <a:buChar char="•"/>
              <a:defRPr/>
            </a:pPr>
            <a:r>
              <a:rPr lang="en-US" sz="2200" dirty="0">
                <a:latin typeface="+mn-lt"/>
              </a:rPr>
              <a:t>Molded Case Circuit Breakers 480V and below</a:t>
            </a:r>
          </a:p>
          <a:p>
            <a:endParaRPr lang="en-US" dirty="0"/>
          </a:p>
        </p:txBody>
      </p:sp>
      <p:sp>
        <p:nvSpPr>
          <p:cNvPr id="9" name="Title 8"/>
          <p:cNvSpPr>
            <a:spLocks noGrp="1"/>
          </p:cNvSpPr>
          <p:nvPr>
            <p:ph type="title"/>
          </p:nvPr>
        </p:nvSpPr>
        <p:spPr>
          <a:xfrm>
            <a:off x="838200" y="365125"/>
            <a:ext cx="10515600" cy="851027"/>
          </a:xfrm>
        </p:spPr>
        <p:txBody>
          <a:bodyPr>
            <a:normAutofit/>
          </a:bodyPr>
          <a:lstStyle/>
          <a:p>
            <a:r>
              <a:rPr lang="en-US" sz="3600" dirty="0">
                <a:latin typeface="Aptos" panose="020B0004020202020204" pitchFamily="34" charset="0"/>
              </a:rPr>
              <a:t>Electrical Energy </a:t>
            </a:r>
          </a:p>
        </p:txBody>
      </p:sp>
    </p:spTree>
    <p:extLst>
      <p:ext uri="{BB962C8B-B14F-4D97-AF65-F5344CB8AC3E}">
        <p14:creationId xmlns:p14="http://schemas.microsoft.com/office/powerpoint/2010/main" val="33099791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raining\Energy Verification\Pictures\DSC0002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696325" y="2464332"/>
            <a:ext cx="3028132" cy="22717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762887" y="153162"/>
            <a:ext cx="8951976" cy="1143000"/>
          </a:xfrm>
        </p:spPr>
        <p:txBody>
          <a:bodyPr>
            <a:normAutofit/>
          </a:bodyPr>
          <a:lstStyle/>
          <a:p>
            <a:pPr algn="ctr"/>
            <a:r>
              <a:rPr lang="en-US" sz="3600" dirty="0">
                <a:latin typeface="+mn-lt"/>
              </a:rPr>
              <a:t>ABB </a:t>
            </a:r>
            <a:r>
              <a:rPr lang="en-US" sz="3600" dirty="0" err="1">
                <a:latin typeface="+mn-lt"/>
              </a:rPr>
              <a:t>SafeGear</a:t>
            </a:r>
            <a:r>
              <a:rPr lang="en-US" sz="3600" dirty="0">
                <a:latin typeface="+mn-lt"/>
              </a:rPr>
              <a:t>® 13.8kV &amp; 4160V</a:t>
            </a:r>
          </a:p>
        </p:txBody>
      </p:sp>
      <p:pic>
        <p:nvPicPr>
          <p:cNvPr id="2" name="Picture 2">
            <a:extLst>
              <a:ext uri="{FF2B5EF4-FFF2-40B4-BE49-F238E27FC236}">
                <a16:creationId xmlns:a16="http://schemas.microsoft.com/office/drawing/2014/main" id="{A3314E1A-F097-883F-EE9B-C2FE41BEB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597" y="2464571"/>
            <a:ext cx="3028950"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a:extLst>
              <a:ext uri="{FF2B5EF4-FFF2-40B4-BE49-F238E27FC236}">
                <a16:creationId xmlns:a16="http://schemas.microsoft.com/office/drawing/2014/main" id="{2EAD9EA0-A025-BB10-C509-8BC244F067BC}"/>
              </a:ext>
            </a:extLst>
          </p:cNvPr>
          <p:cNvSpPr txBox="1">
            <a:spLocks/>
          </p:cNvSpPr>
          <p:nvPr/>
        </p:nvSpPr>
        <p:spPr>
          <a:xfrm>
            <a:off x="3924300" y="3124700"/>
            <a:ext cx="4629150" cy="950976"/>
          </a:xfrm>
          <a:prstGeom prst="rect">
            <a:avLst/>
          </a:prstGeom>
        </p:spPr>
        <p:txBody>
          <a:bodyPr vert="horz" lIns="68580" tIns="34290" rIns="68580" bIns="34290" rtlCol="0">
            <a:normAutofit fontScale="85000" lnSpcReduction="20000"/>
          </a:bodyPr>
          <a:lstStyle>
            <a:lvl1pPr marL="342900" indent="-342900" algn="l" defTabSz="914400" rtl="0" eaLnBrk="1" latinLnBrk="0" hangingPunct="1">
              <a:spcBef>
                <a:spcPct val="20000"/>
              </a:spcBef>
              <a:buClr>
                <a:schemeClr val="tx2"/>
              </a:buClr>
              <a:buSzPct val="70000"/>
              <a:buFont typeface="Wingdings 2" pitchFamily="18"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4"/>
              </a:buClr>
              <a:buSzPct val="60000"/>
              <a:buFont typeface="Wingdings 2" pitchFamily="18"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5"/>
              </a:buClr>
              <a:buSzPct val="57000"/>
              <a:buFont typeface="Wingdings 2" pitchFamily="18"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buClr>
              <a:buSzPct val="55000"/>
              <a:buFont typeface="Wingdings 2" pitchFamily="18"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50000"/>
              <a:buFont typeface="Wingdings 2" pitchFamily="18"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600" dirty="0"/>
              <a:t>Visible indicator can be seen when racking into the connected or test position.</a:t>
            </a:r>
          </a:p>
          <a:p>
            <a:pPr algn="ctr"/>
            <a:endParaRPr lang="en-US" sz="1650" dirty="0"/>
          </a:p>
        </p:txBody>
      </p:sp>
    </p:spTree>
    <p:extLst>
      <p:ext uri="{BB962C8B-B14F-4D97-AF65-F5344CB8AC3E}">
        <p14:creationId xmlns:p14="http://schemas.microsoft.com/office/powerpoint/2010/main" val="17974733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3321" y="1545338"/>
            <a:ext cx="4629150" cy="1014983"/>
          </a:xfrm>
        </p:spPr>
        <p:txBody>
          <a:bodyPr/>
          <a:lstStyle/>
          <a:p>
            <a:pPr lvl="0">
              <a:buClrTx/>
              <a:buSzTx/>
              <a:buFont typeface="Arial" pitchFamily="34" charset="0"/>
              <a:buChar char="•"/>
              <a:defRPr/>
            </a:pPr>
            <a:r>
              <a:rPr lang="en-US" sz="2200" dirty="0">
                <a:latin typeface="+mn-lt"/>
              </a:rPr>
              <a:t>Mains 3200A</a:t>
            </a:r>
          </a:p>
          <a:p>
            <a:pPr lvl="0">
              <a:buClrTx/>
              <a:buSzTx/>
              <a:buFont typeface="Arial" pitchFamily="34" charset="0"/>
              <a:buChar char="•"/>
              <a:defRPr/>
            </a:pPr>
            <a:r>
              <a:rPr lang="en-US" sz="2200" dirty="0">
                <a:latin typeface="+mn-lt"/>
              </a:rPr>
              <a:t>Feeder Breakers 800A </a:t>
            </a:r>
          </a:p>
          <a:p>
            <a:endParaRPr lang="en-US" dirty="0"/>
          </a:p>
        </p:txBody>
      </p:sp>
      <p:sp>
        <p:nvSpPr>
          <p:cNvPr id="3" name="Title 2"/>
          <p:cNvSpPr>
            <a:spLocks noGrp="1"/>
          </p:cNvSpPr>
          <p:nvPr>
            <p:ph type="title"/>
          </p:nvPr>
        </p:nvSpPr>
        <p:spPr>
          <a:xfrm>
            <a:off x="838200" y="291973"/>
            <a:ext cx="10515600" cy="640715"/>
          </a:xfrm>
        </p:spPr>
        <p:txBody>
          <a:bodyPr>
            <a:normAutofit fontScale="90000"/>
          </a:bodyPr>
          <a:lstStyle/>
          <a:p>
            <a:pPr algn="ctr"/>
            <a:r>
              <a:rPr lang="en-US" dirty="0">
                <a:latin typeface="Aptos" panose="020B0004020202020204" pitchFamily="34" charset="0"/>
              </a:rPr>
              <a:t>Siemens WL 480V</a:t>
            </a:r>
          </a:p>
        </p:txBody>
      </p:sp>
      <p:pic>
        <p:nvPicPr>
          <p:cNvPr id="4" name="Picture 2" descr="H:\Training\Energy Verification\Pictures\DSC00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2703" y="3429000"/>
            <a:ext cx="2524125" cy="18930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raining\Energy Verification\Pictures\DSC00014.JPG">
            <a:extLst>
              <a:ext uri="{FF2B5EF4-FFF2-40B4-BE49-F238E27FC236}">
                <a16:creationId xmlns:a16="http://schemas.microsoft.com/office/drawing/2014/main" id="{45CA0A52-20E9-F022-5B9F-20DED505B0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57218" y="3020331"/>
            <a:ext cx="2032823" cy="27104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raining\Energy Verification\Pictures\DSC00015.JPG">
            <a:extLst>
              <a:ext uri="{FF2B5EF4-FFF2-40B4-BE49-F238E27FC236}">
                <a16:creationId xmlns:a16="http://schemas.microsoft.com/office/drawing/2014/main" id="{CBB90B75-C169-9B85-E5A9-2BA4E9069F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9650" y="3353989"/>
            <a:ext cx="2724150" cy="204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2971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0753" y="1525244"/>
            <a:ext cx="3606927" cy="1318540"/>
          </a:xfrm>
        </p:spPr>
        <p:txBody>
          <a:bodyPr>
            <a:normAutofit/>
          </a:bodyPr>
          <a:lstStyle/>
          <a:p>
            <a:pPr lvl="0">
              <a:buClrTx/>
              <a:buSzTx/>
              <a:buFont typeface="Arial" pitchFamily="34" charset="0"/>
              <a:buChar char="•"/>
              <a:defRPr/>
            </a:pPr>
            <a:r>
              <a:rPr lang="en-US" sz="2200" dirty="0">
                <a:latin typeface="+mn-lt"/>
              </a:rPr>
              <a:t>Mains 3200A</a:t>
            </a:r>
          </a:p>
          <a:p>
            <a:pPr lvl="0">
              <a:buClrTx/>
              <a:buSzTx/>
              <a:buFont typeface="Arial" pitchFamily="34" charset="0"/>
              <a:buChar char="•"/>
              <a:defRPr/>
            </a:pPr>
            <a:r>
              <a:rPr lang="en-US" sz="2200" dirty="0">
                <a:latin typeface="+mn-lt"/>
              </a:rPr>
              <a:t>Feeder Breakers 800A </a:t>
            </a:r>
          </a:p>
        </p:txBody>
      </p:sp>
      <p:sp>
        <p:nvSpPr>
          <p:cNvPr id="3" name="Title 2"/>
          <p:cNvSpPr>
            <a:spLocks noGrp="1"/>
          </p:cNvSpPr>
          <p:nvPr>
            <p:ph type="title"/>
          </p:nvPr>
        </p:nvSpPr>
        <p:spPr>
          <a:xfrm>
            <a:off x="838200" y="365126"/>
            <a:ext cx="10515600" cy="786382"/>
          </a:xfrm>
        </p:spPr>
        <p:txBody>
          <a:bodyPr>
            <a:normAutofit/>
          </a:bodyPr>
          <a:lstStyle/>
          <a:p>
            <a:pPr lvl="0" algn="ctr">
              <a:defRPr/>
            </a:pPr>
            <a:r>
              <a:rPr lang="en-US" sz="3600" dirty="0">
                <a:solidFill>
                  <a:srgbClr val="000000"/>
                </a:solidFill>
                <a:latin typeface="+mn-lt"/>
              </a:rPr>
              <a:t>Eaton Magnum DS 480V </a:t>
            </a:r>
            <a:endParaRPr lang="en-US" sz="3600" dirty="0">
              <a:solidFill>
                <a:srgbClr val="000000"/>
              </a:solidFill>
              <a:effectLst/>
              <a:latin typeface="+mn-lt"/>
            </a:endParaRPr>
          </a:p>
        </p:txBody>
      </p:sp>
      <p:pic>
        <p:nvPicPr>
          <p:cNvPr id="4" name="Picture 2" descr="H:\Training\Energy Verification\Pictures\DSC000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4232" y="3190774"/>
            <a:ext cx="2855976" cy="21419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496786A-5C58-38AB-FA80-725CE7FB69DE}"/>
              </a:ext>
            </a:extLst>
          </p:cNvPr>
          <p:cNvPicPr>
            <a:picLocks noChangeAspect="1"/>
          </p:cNvPicPr>
          <p:nvPr/>
        </p:nvPicPr>
        <p:blipFill>
          <a:blip r:embed="rId3"/>
          <a:stretch>
            <a:fillRect/>
          </a:stretch>
        </p:blipFill>
        <p:spPr>
          <a:xfrm>
            <a:off x="4724681" y="2790336"/>
            <a:ext cx="2328611" cy="3025926"/>
          </a:xfrm>
          <a:prstGeom prst="rect">
            <a:avLst/>
          </a:prstGeom>
        </p:spPr>
      </p:pic>
      <p:pic>
        <p:nvPicPr>
          <p:cNvPr id="6" name="Picture 3" descr="H:\Training\Energy Verification\Pictures\DSC00034.JPG">
            <a:extLst>
              <a:ext uri="{FF2B5EF4-FFF2-40B4-BE49-F238E27FC236}">
                <a16:creationId xmlns:a16="http://schemas.microsoft.com/office/drawing/2014/main" id="{757944EE-C4A1-9D42-CA0D-A6A13F98E15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34" t="38820" r="23045" b="27984"/>
          <a:stretch/>
        </p:blipFill>
        <p:spPr bwMode="auto">
          <a:xfrm>
            <a:off x="7467320" y="3453240"/>
            <a:ext cx="432828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271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66928" y="1700784"/>
            <a:ext cx="10991088" cy="5157216"/>
          </a:xfrm>
        </p:spPr>
        <p:txBody>
          <a:bodyPr>
            <a:normAutofit/>
          </a:bodyPr>
          <a:lstStyle/>
          <a:p>
            <a:r>
              <a:rPr lang="en-US" sz="2200" dirty="0"/>
              <a:t>Any electrical cabinet (with exposed conductors) and non-visible disconnects 48V and above will require a DFS E&amp;I Tech to be present when the Clearance is placed and verified.  This  applies when any cabinet has to be opened to hang and verify a lock/tag.</a:t>
            </a:r>
          </a:p>
          <a:p>
            <a:endParaRPr lang="en-US" sz="2200" dirty="0"/>
          </a:p>
          <a:p>
            <a:r>
              <a:rPr lang="en-US" sz="2200" dirty="0"/>
              <a:t>Once a live dead live test has proven the equipment is safe to work on, DFS E&amp;I Techs will legibly initial the tag with blue ink/marker in the upper right-hand corner of the white section of the Clearance tag, circle it and document the placement and verification of the electrical isolation points within the electronic Clearance system.</a:t>
            </a:r>
          </a:p>
          <a:p>
            <a:pPr marL="0" indent="0">
              <a:buNone/>
            </a:pPr>
            <a:endParaRPr lang="en-US" sz="2200" dirty="0"/>
          </a:p>
          <a:p>
            <a:r>
              <a:rPr lang="en-US" sz="2200" dirty="0">
                <a:latin typeface="Aptos" panose="020B0004020202020204" pitchFamily="34" charset="0"/>
              </a:rPr>
              <a:t>ONLY DFS E&amp;I Techs are allowed to open or enter cabinets above 48V for verification. </a:t>
            </a:r>
            <a:endParaRPr lang="en-US" sz="2200" dirty="0"/>
          </a:p>
          <a:p>
            <a:endParaRPr lang="en-US" dirty="0"/>
          </a:p>
          <a:p>
            <a:pPr>
              <a:spcBef>
                <a:spcPts val="0"/>
              </a:spcBef>
            </a:pPr>
            <a:endParaRPr lang="en-US" sz="1650" dirty="0">
              <a:latin typeface="Aptos" panose="020B0004020202020204" pitchFamily="34" charset="0"/>
            </a:endParaRPr>
          </a:p>
        </p:txBody>
      </p:sp>
      <p:sp>
        <p:nvSpPr>
          <p:cNvPr id="3" name="Title 2"/>
          <p:cNvSpPr>
            <a:spLocks noGrp="1"/>
          </p:cNvSpPr>
          <p:nvPr>
            <p:ph type="title"/>
          </p:nvPr>
        </p:nvSpPr>
        <p:spPr>
          <a:xfrm>
            <a:off x="484632" y="252984"/>
            <a:ext cx="11073384" cy="1143000"/>
          </a:xfrm>
        </p:spPr>
        <p:txBody>
          <a:bodyPr>
            <a:normAutofit fontScale="90000"/>
          </a:bodyPr>
          <a:lstStyle/>
          <a:p>
            <a:pPr algn="ctr"/>
            <a:r>
              <a:rPr lang="en-US" dirty="0">
                <a:latin typeface="+mn-lt"/>
              </a:rPr>
              <a:t>Electrical Cabinets &amp; Non-Visible Disconnects</a:t>
            </a:r>
            <a:br>
              <a:rPr lang="en-US" dirty="0">
                <a:latin typeface="+mn-lt"/>
              </a:rPr>
            </a:br>
            <a:r>
              <a:rPr lang="en-US" dirty="0">
                <a:latin typeface="+mn-lt"/>
              </a:rPr>
              <a:t>(48V and above)</a:t>
            </a:r>
          </a:p>
        </p:txBody>
      </p:sp>
    </p:spTree>
    <p:extLst>
      <p:ext uri="{BB962C8B-B14F-4D97-AF65-F5344CB8AC3E}">
        <p14:creationId xmlns:p14="http://schemas.microsoft.com/office/powerpoint/2010/main" val="1000857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7E88-A5EF-F82D-F5A2-E718F22FF041}"/>
              </a:ext>
            </a:extLst>
          </p:cNvPr>
          <p:cNvSpPr>
            <a:spLocks noGrp="1"/>
          </p:cNvSpPr>
          <p:nvPr>
            <p:ph type="title"/>
          </p:nvPr>
        </p:nvSpPr>
        <p:spPr>
          <a:xfrm>
            <a:off x="838200" y="365125"/>
            <a:ext cx="10515600" cy="869315"/>
          </a:xfrm>
        </p:spPr>
        <p:txBody>
          <a:bodyPr>
            <a:normAutofit/>
          </a:bodyPr>
          <a:lstStyle/>
          <a:p>
            <a:r>
              <a:rPr lang="en-US" sz="3600" dirty="0"/>
              <a:t>Electrical Equipment with Visible Disconnects</a:t>
            </a:r>
          </a:p>
        </p:txBody>
      </p:sp>
      <p:sp>
        <p:nvSpPr>
          <p:cNvPr id="3" name="Content Placeholder 2">
            <a:extLst>
              <a:ext uri="{FF2B5EF4-FFF2-40B4-BE49-F238E27FC236}">
                <a16:creationId xmlns:a16="http://schemas.microsoft.com/office/drawing/2014/main" id="{691498AC-B375-9700-E960-95798E6D8C9C}"/>
              </a:ext>
            </a:extLst>
          </p:cNvPr>
          <p:cNvSpPr>
            <a:spLocks noGrp="1"/>
          </p:cNvSpPr>
          <p:nvPr>
            <p:ph idx="1"/>
          </p:nvPr>
        </p:nvSpPr>
        <p:spPr>
          <a:xfrm>
            <a:off x="838200" y="1600200"/>
            <a:ext cx="10515600" cy="4576763"/>
          </a:xfrm>
        </p:spPr>
        <p:txBody>
          <a:bodyPr/>
          <a:lstStyle/>
          <a:p>
            <a:r>
              <a:rPr lang="en-US" sz="2200" dirty="0"/>
              <a:t>Whenever possible, visually verify that all blades of the disconnecting device are fully open or draw out type circuit breakers are withdrawn to the fully disconnected position. </a:t>
            </a:r>
          </a:p>
          <a:p>
            <a:endParaRPr lang="en-US" sz="2200" dirty="0"/>
          </a:p>
          <a:p>
            <a:r>
              <a:rPr lang="en-US" sz="2200" dirty="0"/>
              <a:t>Verify that there are no visible signs of damage.</a:t>
            </a:r>
          </a:p>
          <a:p>
            <a:pPr marL="0" indent="0">
              <a:buNone/>
            </a:pPr>
            <a:endParaRPr lang="en-US" sz="2200" dirty="0"/>
          </a:p>
          <a:p>
            <a:r>
              <a:rPr lang="en-US" sz="2200" dirty="0"/>
              <a:t>When the physical opening of the contacts cannot be visibly verified the individuals need to contact the Operating Authority and/or On-Site Coordinator for further instruction.</a:t>
            </a:r>
          </a:p>
          <a:p>
            <a:endParaRPr lang="en-US" dirty="0"/>
          </a:p>
        </p:txBody>
      </p:sp>
    </p:spTree>
    <p:extLst>
      <p:ext uri="{BB962C8B-B14F-4D97-AF65-F5344CB8AC3E}">
        <p14:creationId xmlns:p14="http://schemas.microsoft.com/office/powerpoint/2010/main" val="2800165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B8AD-11F2-6BB7-F0A2-4EF8B22C25EE}"/>
              </a:ext>
            </a:extLst>
          </p:cNvPr>
          <p:cNvSpPr>
            <a:spLocks noGrp="1"/>
          </p:cNvSpPr>
          <p:nvPr>
            <p:ph type="ctrTitle"/>
          </p:nvPr>
        </p:nvSpPr>
        <p:spPr/>
        <p:txBody>
          <a:bodyPr/>
          <a:lstStyle/>
          <a:p>
            <a:r>
              <a:rPr lang="en-US" dirty="0"/>
              <a:t>Confined Space Entry</a:t>
            </a:r>
          </a:p>
        </p:txBody>
      </p:sp>
    </p:spTree>
    <p:extLst>
      <p:ext uri="{BB962C8B-B14F-4D97-AF65-F5344CB8AC3E}">
        <p14:creationId xmlns:p14="http://schemas.microsoft.com/office/powerpoint/2010/main" val="407073528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360" y="1001268"/>
            <a:ext cx="10841736" cy="5372100"/>
          </a:xfrm>
        </p:spPr>
        <p:txBody>
          <a:bodyPr>
            <a:normAutofit/>
          </a:bodyPr>
          <a:lstStyle/>
          <a:p>
            <a:pPr>
              <a:lnSpc>
                <a:spcPct val="100000"/>
              </a:lnSpc>
              <a:spcBef>
                <a:spcPts val="0"/>
              </a:spcBef>
            </a:pPr>
            <a:r>
              <a:rPr lang="en-US" sz="2200" dirty="0">
                <a:latin typeface="+mn-lt"/>
              </a:rPr>
              <a:t>Training contract employees per OSHA 1910.146 and the DFS Confined Space Program.</a:t>
            </a:r>
          </a:p>
          <a:p>
            <a:pPr marL="385763" indent="-342900">
              <a:lnSpc>
                <a:spcPct val="100000"/>
              </a:lnSpc>
              <a:spcBef>
                <a:spcPts val="0"/>
              </a:spcBef>
            </a:pPr>
            <a:endParaRPr lang="en-US" sz="2200" dirty="0">
              <a:latin typeface="+mn-lt"/>
            </a:endParaRPr>
          </a:p>
          <a:p>
            <a:pPr>
              <a:lnSpc>
                <a:spcPct val="100000"/>
              </a:lnSpc>
              <a:spcBef>
                <a:spcPts val="0"/>
              </a:spcBef>
            </a:pPr>
            <a:r>
              <a:rPr lang="en-US" sz="2200" dirty="0">
                <a:latin typeface="+mn-lt"/>
              </a:rPr>
              <a:t>Ensure a Contractor Authorized Employee is signed on the appropriate Clearance and following the DFS Clearance requirements.</a:t>
            </a:r>
          </a:p>
          <a:p>
            <a:pPr marL="385763" indent="-342900">
              <a:lnSpc>
                <a:spcPct val="100000"/>
              </a:lnSpc>
              <a:spcBef>
                <a:spcPts val="0"/>
              </a:spcBef>
            </a:pPr>
            <a:endParaRPr lang="en-US" sz="2200" dirty="0">
              <a:latin typeface="+mn-lt"/>
            </a:endParaRPr>
          </a:p>
          <a:p>
            <a:pPr>
              <a:lnSpc>
                <a:spcPct val="100000"/>
              </a:lnSpc>
              <a:spcBef>
                <a:spcPts val="0"/>
              </a:spcBef>
            </a:pPr>
            <a:r>
              <a:rPr lang="en-US" sz="2200" dirty="0">
                <a:latin typeface="+mn-lt"/>
              </a:rPr>
              <a:t>Coordinating all confined space entries with the On-Site Coordinator and Operating Authority.</a:t>
            </a:r>
          </a:p>
          <a:p>
            <a:pPr marL="385763" indent="-342900">
              <a:lnSpc>
                <a:spcPct val="100000"/>
              </a:lnSpc>
              <a:spcBef>
                <a:spcPts val="0"/>
              </a:spcBef>
            </a:pPr>
            <a:endParaRPr lang="en-US" sz="2200" dirty="0">
              <a:latin typeface="+mn-lt"/>
            </a:endParaRPr>
          </a:p>
          <a:p>
            <a:pPr>
              <a:lnSpc>
                <a:spcPct val="100000"/>
              </a:lnSpc>
              <a:spcBef>
                <a:spcPts val="0"/>
              </a:spcBef>
            </a:pPr>
            <a:r>
              <a:rPr lang="en-US" sz="2200" dirty="0">
                <a:latin typeface="+mn-lt"/>
              </a:rPr>
              <a:t>Providing (unless otherwise specified in the contract):</a:t>
            </a:r>
          </a:p>
          <a:p>
            <a:pPr lvl="1">
              <a:lnSpc>
                <a:spcPct val="100000"/>
              </a:lnSpc>
              <a:spcBef>
                <a:spcPts val="0"/>
              </a:spcBef>
            </a:pPr>
            <a:r>
              <a:rPr lang="en-US" sz="1800" dirty="0">
                <a:latin typeface="+mn-lt"/>
              </a:rPr>
              <a:t>An Attendant for permit required confined spaces.</a:t>
            </a:r>
          </a:p>
          <a:p>
            <a:pPr lvl="1">
              <a:lnSpc>
                <a:spcPct val="100000"/>
              </a:lnSpc>
              <a:spcBef>
                <a:spcPts val="0"/>
              </a:spcBef>
            </a:pPr>
            <a:r>
              <a:rPr lang="en-US" sz="1800" dirty="0">
                <a:latin typeface="+mn-lt"/>
              </a:rPr>
              <a:t>Personal Protective Equipment</a:t>
            </a:r>
          </a:p>
          <a:p>
            <a:pPr lvl="1">
              <a:lnSpc>
                <a:spcPct val="100000"/>
              </a:lnSpc>
              <a:spcBef>
                <a:spcPts val="0"/>
              </a:spcBef>
            </a:pPr>
            <a:r>
              <a:rPr lang="en-US" sz="1800" dirty="0">
                <a:latin typeface="+mn-lt"/>
              </a:rPr>
              <a:t>Communication Equipment</a:t>
            </a:r>
          </a:p>
          <a:p>
            <a:pPr lvl="1">
              <a:lnSpc>
                <a:spcPct val="100000"/>
              </a:lnSpc>
              <a:spcBef>
                <a:spcPts val="0"/>
              </a:spcBef>
            </a:pPr>
            <a:r>
              <a:rPr lang="en-US" sz="1800" dirty="0">
                <a:latin typeface="+mn-lt"/>
              </a:rPr>
              <a:t>Rescue for employees</a:t>
            </a:r>
          </a:p>
          <a:p>
            <a:pPr marL="42863" indent="0">
              <a:buNone/>
            </a:pPr>
            <a:endParaRPr lang="en-US" sz="1650" dirty="0">
              <a:latin typeface="Aptos" panose="020B0004020202020204" pitchFamily="34" charset="0"/>
            </a:endParaRPr>
          </a:p>
          <a:p>
            <a:pPr marL="42863" indent="0">
              <a:buNone/>
            </a:pPr>
            <a:endParaRPr lang="en-US" sz="1650" dirty="0">
              <a:latin typeface="Aptos" panose="020B0004020202020204" pitchFamily="34" charset="0"/>
            </a:endParaRPr>
          </a:p>
          <a:p>
            <a:pPr marL="42863" indent="0">
              <a:buNone/>
            </a:pPr>
            <a:endParaRPr lang="en-US" sz="1650" dirty="0">
              <a:latin typeface="Aptos" panose="020B0004020202020204" pitchFamily="34" charset="0"/>
            </a:endParaRPr>
          </a:p>
          <a:p>
            <a:endParaRPr lang="en-US" dirty="0"/>
          </a:p>
        </p:txBody>
      </p:sp>
      <p:sp>
        <p:nvSpPr>
          <p:cNvPr id="2" name="Title 1"/>
          <p:cNvSpPr>
            <a:spLocks noGrp="1"/>
          </p:cNvSpPr>
          <p:nvPr>
            <p:ph type="title"/>
          </p:nvPr>
        </p:nvSpPr>
        <p:spPr>
          <a:xfrm>
            <a:off x="2540889" y="115824"/>
            <a:ext cx="7110222" cy="670560"/>
          </a:xfrm>
        </p:spPr>
        <p:txBody>
          <a:bodyPr>
            <a:normAutofit/>
          </a:bodyPr>
          <a:lstStyle/>
          <a:p>
            <a:pPr algn="ctr"/>
            <a:r>
              <a:rPr lang="en-US" sz="3600" dirty="0">
                <a:latin typeface="+mn-lt"/>
              </a:rPr>
              <a:t>Contractors Responsibility</a:t>
            </a:r>
          </a:p>
        </p:txBody>
      </p:sp>
    </p:spTree>
    <p:extLst>
      <p:ext uri="{BB962C8B-B14F-4D97-AF65-F5344CB8AC3E}">
        <p14:creationId xmlns:p14="http://schemas.microsoft.com/office/powerpoint/2010/main" val="39632489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97B5F-191C-5F4B-BB40-CB68B59DF3E6}"/>
              </a:ext>
            </a:extLst>
          </p:cNvPr>
          <p:cNvSpPr>
            <a:spLocks noGrp="1"/>
          </p:cNvSpPr>
          <p:nvPr>
            <p:ph type="title"/>
          </p:nvPr>
        </p:nvSpPr>
        <p:spPr>
          <a:xfrm>
            <a:off x="838200" y="365125"/>
            <a:ext cx="10515600" cy="706591"/>
          </a:xfrm>
        </p:spPr>
        <p:txBody>
          <a:bodyPr>
            <a:normAutofit/>
          </a:bodyPr>
          <a:lstStyle/>
          <a:p>
            <a:r>
              <a:rPr lang="en-US" sz="3600" dirty="0"/>
              <a:t>Driving on Plant Site</a:t>
            </a:r>
          </a:p>
        </p:txBody>
      </p:sp>
      <p:sp>
        <p:nvSpPr>
          <p:cNvPr id="3" name="Content Placeholder 2">
            <a:extLst>
              <a:ext uri="{FF2B5EF4-FFF2-40B4-BE49-F238E27FC236}">
                <a16:creationId xmlns:a16="http://schemas.microsoft.com/office/drawing/2014/main" id="{EE0542EF-B119-AEC4-2DBC-778C20430B32}"/>
              </a:ext>
            </a:extLst>
          </p:cNvPr>
          <p:cNvSpPr>
            <a:spLocks noGrp="1"/>
          </p:cNvSpPr>
          <p:nvPr>
            <p:ph idx="1"/>
          </p:nvPr>
        </p:nvSpPr>
        <p:spPr>
          <a:xfrm>
            <a:off x="838200" y="1219200"/>
            <a:ext cx="10515600" cy="4957763"/>
          </a:xfrm>
        </p:spPr>
        <p:txBody>
          <a:bodyPr>
            <a:normAutofit fontScale="62500" lnSpcReduction="20000"/>
          </a:bodyPr>
          <a:lstStyle/>
          <a:p>
            <a:pPr>
              <a:lnSpc>
                <a:spcPct val="120000"/>
              </a:lnSpc>
              <a:spcAft>
                <a:spcPts val="300"/>
              </a:spcAft>
            </a:pPr>
            <a:r>
              <a:rPr lang="en-US" sz="3500" dirty="0"/>
              <a:t>Seat belts are required in all vehicles and equipment for all drivers, operators, and passengers.</a:t>
            </a:r>
          </a:p>
          <a:p>
            <a:pPr>
              <a:lnSpc>
                <a:spcPct val="120000"/>
              </a:lnSpc>
              <a:spcAft>
                <a:spcPts val="300"/>
              </a:spcAft>
            </a:pPr>
            <a:r>
              <a:rPr lang="en-US" sz="3500" dirty="0"/>
              <a:t>Riding in the bed of a pickup or flatbed is not permissible.</a:t>
            </a:r>
          </a:p>
          <a:p>
            <a:pPr>
              <a:lnSpc>
                <a:spcPct val="120000"/>
              </a:lnSpc>
              <a:spcAft>
                <a:spcPts val="300"/>
              </a:spcAft>
            </a:pPr>
            <a:r>
              <a:rPr lang="en-US" sz="3500" dirty="0"/>
              <a:t>Headlights must be turned on when driving on the plant site.</a:t>
            </a:r>
          </a:p>
          <a:p>
            <a:pPr>
              <a:lnSpc>
                <a:spcPct val="120000"/>
              </a:lnSpc>
              <a:spcAft>
                <a:spcPts val="300"/>
              </a:spcAft>
            </a:pPr>
            <a:r>
              <a:rPr lang="en-US" sz="3500" dirty="0"/>
              <a:t>All vehicles/equipment will briefly sound their horns before entering a blind corner or bay.</a:t>
            </a:r>
            <a:br>
              <a:rPr lang="en-US" sz="3500" dirty="0"/>
            </a:br>
            <a:endParaRPr lang="en-US" sz="3500" dirty="0"/>
          </a:p>
          <a:p>
            <a:pPr>
              <a:lnSpc>
                <a:spcPct val="120000"/>
              </a:lnSpc>
              <a:spcAft>
                <a:spcPts val="300"/>
              </a:spcAft>
            </a:pPr>
            <a:r>
              <a:rPr lang="en-US" sz="3500" dirty="0"/>
              <a:t>While operating a motor vehicle or equipment, stop and pull over to text or talk on plant site. </a:t>
            </a:r>
          </a:p>
          <a:p>
            <a:pPr lvl="1">
              <a:lnSpc>
                <a:spcPct val="120000"/>
              </a:lnSpc>
              <a:spcAft>
                <a:spcPts val="300"/>
              </a:spcAft>
            </a:pPr>
            <a:r>
              <a:rPr lang="en-US" sz="2900" dirty="0"/>
              <a:t>Radio is allowed for ground control operations</a:t>
            </a:r>
          </a:p>
          <a:p>
            <a:pPr lvl="1">
              <a:lnSpc>
                <a:spcPct val="120000"/>
              </a:lnSpc>
              <a:spcAft>
                <a:spcPts val="300"/>
              </a:spcAft>
            </a:pPr>
            <a:r>
              <a:rPr lang="en-US" sz="2900" dirty="0"/>
              <a:t>Texting while driving is against the law in the state of Wyoming</a:t>
            </a:r>
          </a:p>
          <a:p>
            <a:endParaRPr lang="en-US" dirty="0"/>
          </a:p>
        </p:txBody>
      </p:sp>
    </p:spTree>
    <p:extLst>
      <p:ext uri="{BB962C8B-B14F-4D97-AF65-F5344CB8AC3E}">
        <p14:creationId xmlns:p14="http://schemas.microsoft.com/office/powerpoint/2010/main" val="12677791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41020" y="1207008"/>
            <a:ext cx="11109960" cy="4914899"/>
          </a:xfrm>
        </p:spPr>
        <p:txBody>
          <a:bodyPr>
            <a:normAutofit/>
          </a:bodyPr>
          <a:lstStyle/>
          <a:p>
            <a:r>
              <a:rPr lang="en-US" sz="2200" dirty="0">
                <a:latin typeface="+mn-lt"/>
              </a:rPr>
              <a:t>Must obtain a confined space permit for all classifications of entry.</a:t>
            </a:r>
          </a:p>
          <a:p>
            <a:pPr marL="385763" indent="-342900"/>
            <a:endParaRPr lang="en-US" sz="2200" dirty="0">
              <a:latin typeface="+mn-lt"/>
            </a:endParaRPr>
          </a:p>
          <a:p>
            <a:r>
              <a:rPr lang="en-US" sz="2200" dirty="0">
                <a:latin typeface="+mn-lt"/>
              </a:rPr>
              <a:t>Permits must be properly completed, including Entry Supervisors authorizing entry.</a:t>
            </a:r>
          </a:p>
          <a:p>
            <a:endParaRPr lang="en-US" sz="2200" dirty="0">
              <a:latin typeface="+mn-lt"/>
            </a:endParaRPr>
          </a:p>
          <a:p>
            <a:r>
              <a:rPr lang="en-US" sz="2200" dirty="0">
                <a:latin typeface="+mn-lt"/>
              </a:rPr>
              <a:t>At the conclusion of entry operations, a lead person/foreman or the Entry Supervisor will meet with the On-Site Coordinator and debrief on the entry.  </a:t>
            </a:r>
          </a:p>
          <a:p>
            <a:pPr marL="385763" indent="-342900"/>
            <a:endParaRPr lang="en-US" sz="2200" dirty="0">
              <a:latin typeface="+mn-lt"/>
            </a:endParaRPr>
          </a:p>
          <a:p>
            <a:r>
              <a:rPr lang="en-US" sz="2200" dirty="0">
                <a:latin typeface="+mn-lt"/>
              </a:rPr>
              <a:t>If multiple work groups are working in the same confined space, a pre-job meeting shall be held with all Entry Teams to discuss the classification of the space prior to entry.</a:t>
            </a:r>
          </a:p>
          <a:p>
            <a:pPr marL="385763" indent="-342900"/>
            <a:endParaRPr lang="en-US" sz="2200" dirty="0">
              <a:latin typeface="+mn-lt"/>
            </a:endParaRPr>
          </a:p>
          <a:p>
            <a:r>
              <a:rPr lang="en-US" sz="2200" b="1" dirty="0">
                <a:latin typeface="+mn-lt"/>
              </a:rPr>
              <a:t>Keeping track of ALL Confined Space Permits!</a:t>
            </a:r>
          </a:p>
          <a:p>
            <a:endParaRPr lang="en-US" dirty="0"/>
          </a:p>
        </p:txBody>
      </p:sp>
      <p:sp>
        <p:nvSpPr>
          <p:cNvPr id="3" name="Title 2"/>
          <p:cNvSpPr>
            <a:spLocks noGrp="1"/>
          </p:cNvSpPr>
          <p:nvPr>
            <p:ph type="title"/>
          </p:nvPr>
        </p:nvSpPr>
        <p:spPr>
          <a:xfrm>
            <a:off x="1962912" y="262128"/>
            <a:ext cx="8266176" cy="679704"/>
          </a:xfrm>
        </p:spPr>
        <p:txBody>
          <a:bodyPr>
            <a:normAutofit/>
          </a:bodyPr>
          <a:lstStyle/>
          <a:p>
            <a:pPr algn="ctr"/>
            <a:r>
              <a:rPr lang="en-US" dirty="0">
                <a:latin typeface="+mn-lt"/>
              </a:rPr>
              <a:t>Contractors Responsibility</a:t>
            </a:r>
          </a:p>
        </p:txBody>
      </p:sp>
    </p:spTree>
    <p:extLst>
      <p:ext uri="{BB962C8B-B14F-4D97-AF65-F5344CB8AC3E}">
        <p14:creationId xmlns:p14="http://schemas.microsoft.com/office/powerpoint/2010/main" val="7693549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2752" y="1170433"/>
            <a:ext cx="10826495" cy="5186933"/>
          </a:xfrm>
        </p:spPr>
        <p:txBody>
          <a:bodyPr>
            <a:normAutofit/>
          </a:bodyPr>
          <a:lstStyle/>
          <a:p>
            <a:pPr hangingPunct="0"/>
            <a:r>
              <a:rPr lang="en-US" sz="2200" dirty="0">
                <a:latin typeface="+mn-lt"/>
              </a:rPr>
              <a:t>Permit Required Space</a:t>
            </a:r>
          </a:p>
          <a:p>
            <a:pPr marL="804672" lvl="1" indent="-347472" hangingPunct="0"/>
            <a:r>
              <a:rPr lang="en-US" sz="1800" dirty="0">
                <a:latin typeface="+mn-lt"/>
              </a:rPr>
              <a:t>One-shift or 12 hours (whichever is first).</a:t>
            </a:r>
          </a:p>
          <a:p>
            <a:pPr marL="804672" lvl="1" indent="-347472" hangingPunct="0"/>
            <a:r>
              <a:rPr lang="en-US" sz="1800" dirty="0">
                <a:latin typeface="+mn-lt"/>
              </a:rPr>
              <a:t>New permit issued at end of duration.</a:t>
            </a:r>
          </a:p>
          <a:p>
            <a:pPr marL="728663" lvl="1" hangingPunct="0"/>
            <a:endParaRPr lang="en-US" sz="2200" dirty="0">
              <a:latin typeface="+mn-lt"/>
            </a:endParaRPr>
          </a:p>
          <a:p>
            <a:pPr marL="300038" hangingPunct="0"/>
            <a:r>
              <a:rPr lang="en-US" sz="2200" dirty="0">
                <a:latin typeface="+mn-lt"/>
              </a:rPr>
              <a:t>Declassified Space</a:t>
            </a:r>
          </a:p>
          <a:p>
            <a:pPr marL="804672" lvl="1" hangingPunct="0"/>
            <a:r>
              <a:rPr lang="en-US" sz="1800" dirty="0">
                <a:latin typeface="+mn-lt"/>
              </a:rPr>
              <a:t>Permit can be for duration of work.</a:t>
            </a:r>
          </a:p>
          <a:p>
            <a:pPr marL="804672" lvl="1" hangingPunct="0"/>
            <a:r>
              <a:rPr lang="en-US" sz="1800" dirty="0">
                <a:latin typeface="+mn-lt"/>
              </a:rPr>
              <a:t>Must keep track of all sign in sheets!!</a:t>
            </a:r>
          </a:p>
          <a:p>
            <a:pPr marL="300038" hangingPunct="0"/>
            <a:endParaRPr lang="en-US" sz="1650" dirty="0">
              <a:latin typeface="Aptos" panose="020B0004020202020204" pitchFamily="34" charset="0"/>
            </a:endParaRPr>
          </a:p>
          <a:p>
            <a:pPr marL="300038" hangingPunct="0"/>
            <a:endParaRPr lang="en-US" sz="1650" dirty="0">
              <a:latin typeface="Aptos" panose="020B0004020202020204" pitchFamily="34" charset="0"/>
            </a:endParaRPr>
          </a:p>
          <a:p>
            <a:endParaRPr lang="en-US" dirty="0"/>
          </a:p>
        </p:txBody>
      </p:sp>
      <p:sp>
        <p:nvSpPr>
          <p:cNvPr id="2" name="Title 1"/>
          <p:cNvSpPr>
            <a:spLocks noGrp="1"/>
          </p:cNvSpPr>
          <p:nvPr>
            <p:ph type="title"/>
          </p:nvPr>
        </p:nvSpPr>
        <p:spPr>
          <a:xfrm>
            <a:off x="838200" y="255397"/>
            <a:ext cx="10515600" cy="594995"/>
          </a:xfrm>
        </p:spPr>
        <p:txBody>
          <a:bodyPr>
            <a:normAutofit fontScale="90000"/>
          </a:bodyPr>
          <a:lstStyle/>
          <a:p>
            <a:r>
              <a:rPr lang="en-US" dirty="0">
                <a:latin typeface="+mn-lt"/>
              </a:rPr>
              <a:t>Permit Duration</a:t>
            </a:r>
          </a:p>
        </p:txBody>
      </p:sp>
    </p:spTree>
    <p:extLst>
      <p:ext uri="{BB962C8B-B14F-4D97-AF65-F5344CB8AC3E}">
        <p14:creationId xmlns:p14="http://schemas.microsoft.com/office/powerpoint/2010/main" val="402088839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020" y="1207008"/>
            <a:ext cx="11109960" cy="5285867"/>
          </a:xfrm>
        </p:spPr>
        <p:txBody>
          <a:bodyPr>
            <a:normAutofit/>
          </a:bodyPr>
          <a:lstStyle/>
          <a:p>
            <a:pPr>
              <a:spcBef>
                <a:spcPts val="0"/>
              </a:spcBef>
            </a:pPr>
            <a:r>
              <a:rPr lang="en-US" sz="2200" dirty="0">
                <a:latin typeface="+mn-lt"/>
              </a:rPr>
              <a:t>Area is clear of all hazards (internal/external).</a:t>
            </a:r>
          </a:p>
          <a:p>
            <a:pPr marL="0" indent="0">
              <a:spcBef>
                <a:spcPts val="0"/>
              </a:spcBef>
              <a:buNone/>
            </a:pPr>
            <a:endParaRPr lang="en-US" sz="2200" dirty="0">
              <a:latin typeface="+mn-lt"/>
            </a:endParaRPr>
          </a:p>
          <a:p>
            <a:pPr>
              <a:spcBef>
                <a:spcPts val="0"/>
              </a:spcBef>
            </a:pPr>
            <a:r>
              <a:rPr lang="en-US" sz="2200" dirty="0">
                <a:latin typeface="+mn-lt"/>
              </a:rPr>
              <a:t>Hot Work Permit is obtained (if applicable).</a:t>
            </a:r>
          </a:p>
          <a:p>
            <a:pPr marL="0" indent="0">
              <a:spcBef>
                <a:spcPts val="0"/>
              </a:spcBef>
              <a:buNone/>
            </a:pPr>
            <a:endParaRPr lang="en-US" sz="2200" dirty="0">
              <a:latin typeface="+mn-lt"/>
            </a:endParaRPr>
          </a:p>
          <a:p>
            <a:pPr>
              <a:spcBef>
                <a:spcPts val="0"/>
              </a:spcBef>
            </a:pPr>
            <a:r>
              <a:rPr lang="en-US" sz="2200" dirty="0">
                <a:latin typeface="+mn-lt"/>
              </a:rPr>
              <a:t>Rescue Plan has been developed and attached or Contracted Rescue Team has been notified of entry.</a:t>
            </a:r>
          </a:p>
          <a:p>
            <a:pPr marL="0" indent="0">
              <a:spcBef>
                <a:spcPts val="0"/>
              </a:spcBef>
              <a:buNone/>
            </a:pPr>
            <a:endParaRPr lang="en-US" sz="2200" dirty="0">
              <a:latin typeface="+mn-lt"/>
            </a:endParaRPr>
          </a:p>
          <a:p>
            <a:pPr>
              <a:spcBef>
                <a:spcPts val="0"/>
              </a:spcBef>
            </a:pPr>
            <a:r>
              <a:rPr lang="en-US" sz="2200" dirty="0">
                <a:latin typeface="+mn-lt"/>
              </a:rPr>
              <a:t>Attendant is posted and will remain on duty until authorized entrants have exited the space.</a:t>
            </a:r>
          </a:p>
          <a:p>
            <a:pPr marL="0" indent="0">
              <a:spcBef>
                <a:spcPts val="0"/>
              </a:spcBef>
              <a:buNone/>
            </a:pPr>
            <a:endParaRPr lang="en-US" sz="2200" dirty="0">
              <a:latin typeface="+mn-lt"/>
            </a:endParaRPr>
          </a:p>
          <a:p>
            <a:pPr>
              <a:spcBef>
                <a:spcPts val="0"/>
              </a:spcBef>
            </a:pPr>
            <a:r>
              <a:rPr lang="en-US" sz="2200" b="1" dirty="0">
                <a:latin typeface="+mn-lt"/>
              </a:rPr>
              <a:t>All Authorized Entrants are wearing a full body harness.</a:t>
            </a:r>
          </a:p>
          <a:p>
            <a:pPr marL="0" indent="0">
              <a:spcBef>
                <a:spcPts val="0"/>
              </a:spcBef>
              <a:buNone/>
            </a:pPr>
            <a:endParaRPr lang="en-US" sz="2200" dirty="0">
              <a:latin typeface="+mn-lt"/>
            </a:endParaRPr>
          </a:p>
          <a:p>
            <a:pPr>
              <a:spcBef>
                <a:spcPts val="0"/>
              </a:spcBef>
            </a:pPr>
            <a:r>
              <a:rPr lang="en-US" sz="2200" dirty="0">
                <a:latin typeface="+mn-lt"/>
              </a:rPr>
              <a:t>Contract Group Representative has completed all Clearance requirements.</a:t>
            </a:r>
          </a:p>
          <a:p>
            <a:pPr marL="0" indent="0">
              <a:spcBef>
                <a:spcPts val="0"/>
              </a:spcBef>
              <a:buNone/>
            </a:pPr>
            <a:endParaRPr lang="en-US" sz="2200" dirty="0">
              <a:latin typeface="+mn-lt"/>
            </a:endParaRPr>
          </a:p>
          <a:p>
            <a:pPr>
              <a:spcBef>
                <a:spcPts val="0"/>
              </a:spcBef>
            </a:pPr>
            <a:r>
              <a:rPr lang="en-US" sz="2200" dirty="0">
                <a:latin typeface="+mn-lt"/>
              </a:rPr>
              <a:t>Permit has been obtained from the Operating Authority.</a:t>
            </a:r>
          </a:p>
          <a:p>
            <a:endParaRPr lang="en-US" sz="1650" dirty="0"/>
          </a:p>
          <a:p>
            <a:endParaRPr lang="en-US" dirty="0"/>
          </a:p>
          <a:p>
            <a:endParaRPr lang="en-US" sz="1200" dirty="0"/>
          </a:p>
          <a:p>
            <a:endParaRPr lang="en-US" dirty="0"/>
          </a:p>
          <a:p>
            <a:endParaRPr lang="en-US" dirty="0"/>
          </a:p>
        </p:txBody>
      </p:sp>
      <p:sp>
        <p:nvSpPr>
          <p:cNvPr id="2" name="Title 1"/>
          <p:cNvSpPr>
            <a:spLocks noGrp="1"/>
          </p:cNvSpPr>
          <p:nvPr>
            <p:ph type="title"/>
          </p:nvPr>
        </p:nvSpPr>
        <p:spPr>
          <a:xfrm>
            <a:off x="838200" y="365125"/>
            <a:ext cx="10515600" cy="530987"/>
          </a:xfrm>
        </p:spPr>
        <p:txBody>
          <a:bodyPr>
            <a:normAutofit fontScale="90000"/>
          </a:bodyPr>
          <a:lstStyle/>
          <a:p>
            <a:r>
              <a:rPr lang="en-US" dirty="0"/>
              <a:t>Before Entry</a:t>
            </a:r>
          </a:p>
        </p:txBody>
      </p:sp>
    </p:spTree>
    <p:extLst>
      <p:ext uri="{BB962C8B-B14F-4D97-AF65-F5344CB8AC3E}">
        <p14:creationId xmlns:p14="http://schemas.microsoft.com/office/powerpoint/2010/main" val="38609233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2648" y="1069848"/>
            <a:ext cx="11119104" cy="5581650"/>
          </a:xfrm>
        </p:spPr>
        <p:txBody>
          <a:bodyPr>
            <a:normAutofit lnSpcReduction="10000"/>
          </a:bodyPr>
          <a:lstStyle/>
          <a:p>
            <a:pPr hangingPunct="0">
              <a:lnSpc>
                <a:spcPct val="110000"/>
              </a:lnSpc>
              <a:spcBef>
                <a:spcPts val="0"/>
              </a:spcBef>
            </a:pPr>
            <a:r>
              <a:rPr lang="en-US" sz="2200" dirty="0">
                <a:latin typeface="+mn-lt"/>
              </a:rPr>
              <a:t>Atmospheric checks have been completed, recorded and meet OSHA criteria prior to entry.</a:t>
            </a:r>
          </a:p>
          <a:p>
            <a:pPr>
              <a:lnSpc>
                <a:spcPct val="110000"/>
              </a:lnSpc>
              <a:spcBef>
                <a:spcPts val="0"/>
              </a:spcBef>
            </a:pPr>
            <a:endParaRPr lang="en-US" sz="2200" dirty="0">
              <a:latin typeface="+mn-lt"/>
            </a:endParaRPr>
          </a:p>
          <a:p>
            <a:pPr>
              <a:lnSpc>
                <a:spcPct val="110000"/>
              </a:lnSpc>
              <a:spcBef>
                <a:spcPts val="0"/>
              </a:spcBef>
            </a:pPr>
            <a:r>
              <a:rPr lang="en-US" sz="2200" dirty="0">
                <a:latin typeface="+mn-lt"/>
              </a:rPr>
              <a:t>Permit Required</a:t>
            </a:r>
          </a:p>
          <a:p>
            <a:pPr marL="804672" lvl="1">
              <a:lnSpc>
                <a:spcPct val="110000"/>
              </a:lnSpc>
              <a:spcBef>
                <a:spcPts val="0"/>
              </a:spcBef>
            </a:pPr>
            <a:r>
              <a:rPr lang="en-US" sz="1800" dirty="0">
                <a:latin typeface="+mn-lt"/>
              </a:rPr>
              <a:t>Continuously monitored.</a:t>
            </a:r>
          </a:p>
          <a:p>
            <a:pPr marL="804672" lvl="1">
              <a:lnSpc>
                <a:spcPct val="110000"/>
              </a:lnSpc>
              <a:spcBef>
                <a:spcPts val="0"/>
              </a:spcBef>
            </a:pPr>
            <a:r>
              <a:rPr lang="en-US" sz="1800" dirty="0">
                <a:latin typeface="+mn-lt"/>
              </a:rPr>
              <a:t>Documented prior to shift &amp; every 3 hours thereafter. hours thereafter at a minimum. </a:t>
            </a:r>
          </a:p>
          <a:p>
            <a:pPr marL="385763" lvl="1" indent="0">
              <a:lnSpc>
                <a:spcPct val="110000"/>
              </a:lnSpc>
              <a:spcBef>
                <a:spcPts val="0"/>
              </a:spcBef>
              <a:buNone/>
            </a:pPr>
            <a:endParaRPr lang="en-US" sz="2200" dirty="0">
              <a:latin typeface="+mn-lt"/>
            </a:endParaRPr>
          </a:p>
          <a:p>
            <a:pPr>
              <a:lnSpc>
                <a:spcPct val="110000"/>
              </a:lnSpc>
              <a:spcBef>
                <a:spcPts val="0"/>
              </a:spcBef>
            </a:pPr>
            <a:r>
              <a:rPr lang="en-US" sz="2200" dirty="0">
                <a:latin typeface="+mn-lt"/>
              </a:rPr>
              <a:t>Declassified </a:t>
            </a:r>
          </a:p>
          <a:p>
            <a:pPr marL="804672" lvl="1">
              <a:lnSpc>
                <a:spcPct val="110000"/>
              </a:lnSpc>
              <a:spcBef>
                <a:spcPts val="0"/>
              </a:spcBef>
            </a:pPr>
            <a:r>
              <a:rPr lang="en-US" sz="1800" dirty="0">
                <a:latin typeface="+mn-lt"/>
              </a:rPr>
              <a:t>Documented prior to entry and once a shift.</a:t>
            </a:r>
          </a:p>
          <a:p>
            <a:pPr marL="804672" lvl="1">
              <a:lnSpc>
                <a:spcPct val="110000"/>
              </a:lnSpc>
              <a:spcBef>
                <a:spcPts val="0"/>
              </a:spcBef>
            </a:pPr>
            <a:r>
              <a:rPr lang="en-US" sz="1800" dirty="0">
                <a:latin typeface="+mn-lt"/>
              </a:rPr>
              <a:t>Provided the job being performed does not create a prohibited condition.</a:t>
            </a:r>
          </a:p>
          <a:p>
            <a:pPr marL="461772" lvl="1" indent="0">
              <a:lnSpc>
                <a:spcPct val="110000"/>
              </a:lnSpc>
              <a:spcBef>
                <a:spcPts val="0"/>
              </a:spcBef>
              <a:buNone/>
            </a:pPr>
            <a:endParaRPr lang="en-US" sz="1800" dirty="0">
              <a:latin typeface="+mn-lt"/>
            </a:endParaRPr>
          </a:p>
          <a:p>
            <a:pPr marL="461772">
              <a:lnSpc>
                <a:spcPct val="110000"/>
              </a:lnSpc>
              <a:spcBef>
                <a:spcPts val="0"/>
              </a:spcBef>
            </a:pPr>
            <a:r>
              <a:rPr lang="en-US" sz="2200" dirty="0">
                <a:latin typeface="+mn-lt"/>
              </a:rPr>
              <a:t>Welding in a Confined Space</a:t>
            </a:r>
          </a:p>
          <a:p>
            <a:pPr marL="804672" lvl="1">
              <a:lnSpc>
                <a:spcPct val="110000"/>
              </a:lnSpc>
              <a:spcBef>
                <a:spcPts val="0"/>
              </a:spcBef>
            </a:pPr>
            <a:r>
              <a:rPr lang="en-US" sz="1800" dirty="0">
                <a:latin typeface="+mn-lt"/>
              </a:rPr>
              <a:t>Checks taken every hour and documented on the Hot Work Permit.</a:t>
            </a:r>
          </a:p>
          <a:p>
            <a:pPr marL="728663" lvl="1">
              <a:lnSpc>
                <a:spcPct val="110000"/>
              </a:lnSpc>
              <a:spcBef>
                <a:spcPts val="0"/>
              </a:spcBef>
            </a:pPr>
            <a:endParaRPr lang="en-US" sz="2200" dirty="0">
              <a:latin typeface="+mn-lt"/>
            </a:endParaRPr>
          </a:p>
          <a:p>
            <a:pPr>
              <a:lnSpc>
                <a:spcPct val="110000"/>
              </a:lnSpc>
              <a:spcBef>
                <a:spcPts val="0"/>
              </a:spcBef>
            </a:pPr>
            <a:r>
              <a:rPr lang="en-US" sz="2200" dirty="0">
                <a:latin typeface="+mn-lt"/>
              </a:rPr>
              <a:t>Authorized Entrants and/or Entry Supervisors may perform and/or observe all atmospheric tests.</a:t>
            </a:r>
          </a:p>
          <a:p>
            <a:pPr marL="300038" lvl="4" indent="-257175" hangingPunct="0">
              <a:lnSpc>
                <a:spcPct val="110000"/>
              </a:lnSpc>
              <a:spcBef>
                <a:spcPts val="0"/>
              </a:spcBef>
            </a:pPr>
            <a:endParaRPr lang="en-US" sz="2200" dirty="0">
              <a:latin typeface="+mn-lt"/>
            </a:endParaRPr>
          </a:p>
          <a:p>
            <a:pPr marL="300038" hangingPunct="0"/>
            <a:endParaRPr lang="en-US" sz="1650" dirty="0"/>
          </a:p>
        </p:txBody>
      </p:sp>
      <p:sp>
        <p:nvSpPr>
          <p:cNvPr id="2" name="Title 1"/>
          <p:cNvSpPr>
            <a:spLocks noGrp="1"/>
          </p:cNvSpPr>
          <p:nvPr>
            <p:ph type="title"/>
          </p:nvPr>
        </p:nvSpPr>
        <p:spPr>
          <a:xfrm>
            <a:off x="3294697" y="69342"/>
            <a:ext cx="5602605" cy="1143000"/>
          </a:xfrm>
        </p:spPr>
        <p:txBody>
          <a:bodyPr>
            <a:normAutofit/>
          </a:bodyPr>
          <a:lstStyle/>
          <a:p>
            <a:pPr algn="ctr"/>
            <a:r>
              <a:rPr lang="en-US" sz="3600" dirty="0"/>
              <a:t>Atmospheric Checks</a:t>
            </a:r>
          </a:p>
        </p:txBody>
      </p:sp>
    </p:spTree>
    <p:extLst>
      <p:ext uri="{BB962C8B-B14F-4D97-AF65-F5344CB8AC3E}">
        <p14:creationId xmlns:p14="http://schemas.microsoft.com/office/powerpoint/2010/main" val="24704522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46888"/>
            <a:ext cx="10515600" cy="497196"/>
          </a:xfrm>
        </p:spPr>
        <p:txBody>
          <a:bodyPr>
            <a:normAutofit fontScale="90000"/>
          </a:bodyPr>
          <a:lstStyle/>
          <a:p>
            <a:r>
              <a:rPr lang="en-US" dirty="0">
                <a:latin typeface="+mn-lt"/>
              </a:rPr>
              <a:t>Entry Points/Spaces</a:t>
            </a:r>
          </a:p>
        </p:txBody>
      </p:sp>
      <p:pic>
        <p:nvPicPr>
          <p:cNvPr id="4" name="Content Placeholder 3"/>
          <p:cNvPicPr>
            <a:picLocks noGrp="1" noChangeAspect="1"/>
          </p:cNvPicPr>
          <p:nvPr>
            <p:ph idx="1"/>
          </p:nvPr>
        </p:nvPicPr>
        <p:blipFill>
          <a:blip r:embed="rId2"/>
          <a:stretch>
            <a:fillRect/>
          </a:stretch>
        </p:blipFill>
        <p:spPr>
          <a:xfrm>
            <a:off x="941725" y="1344167"/>
            <a:ext cx="3372049" cy="4498849"/>
          </a:xfrm>
          <a:prstGeom prst="rect">
            <a:avLst/>
          </a:prstGeom>
        </p:spPr>
      </p:pic>
      <p:sp>
        <p:nvSpPr>
          <p:cNvPr id="7" name="Content Placeholder 6"/>
          <p:cNvSpPr>
            <a:spLocks noGrp="1"/>
          </p:cNvSpPr>
          <p:nvPr>
            <p:ph sz="half" idx="4294967295"/>
          </p:nvPr>
        </p:nvSpPr>
        <p:spPr>
          <a:xfrm>
            <a:off x="5029419" y="1344167"/>
            <a:ext cx="6860935" cy="4769750"/>
          </a:xfrm>
        </p:spPr>
        <p:txBody>
          <a:bodyPr>
            <a:normAutofit/>
          </a:bodyPr>
          <a:lstStyle/>
          <a:p>
            <a:r>
              <a:rPr lang="en-US" sz="2200" dirty="0">
                <a:latin typeface="+mn-lt"/>
              </a:rPr>
              <a:t>Entry points are identified a CSEP#, this is where the attendant will be stationed, rescue equipment (when applicable) and the permit.  Individuals will sign in and out of the space at this point.</a:t>
            </a:r>
          </a:p>
          <a:p>
            <a:pPr marL="0" indent="0">
              <a:buNone/>
            </a:pPr>
            <a:endParaRPr lang="en-US" sz="2200" dirty="0">
              <a:latin typeface="+mn-lt"/>
            </a:endParaRPr>
          </a:p>
          <a:p>
            <a:r>
              <a:rPr lang="en-US" sz="2200" dirty="0">
                <a:latin typeface="+mn-lt"/>
              </a:rPr>
              <a:t>Spaces are determined by boundaries.  If you must climb out to get into another space, it is a new confined space.</a:t>
            </a:r>
          </a:p>
          <a:p>
            <a:pPr marL="0" indent="0">
              <a:buNone/>
            </a:pPr>
            <a:endParaRPr lang="en-US" sz="2200" dirty="0">
              <a:latin typeface="+mn-lt"/>
            </a:endParaRPr>
          </a:p>
          <a:p>
            <a:r>
              <a:rPr lang="en-US" sz="2200" dirty="0">
                <a:latin typeface="+mn-lt"/>
              </a:rPr>
              <a:t>Example: Boiler has 17 confined spaces.</a:t>
            </a:r>
          </a:p>
        </p:txBody>
      </p:sp>
    </p:spTree>
    <p:extLst>
      <p:ext uri="{BB962C8B-B14F-4D97-AF65-F5344CB8AC3E}">
        <p14:creationId xmlns:p14="http://schemas.microsoft.com/office/powerpoint/2010/main" val="4871637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2752" y="1152146"/>
            <a:ext cx="10826495" cy="5029199"/>
          </a:xfrm>
        </p:spPr>
        <p:txBody>
          <a:bodyPr>
            <a:normAutofit/>
          </a:bodyPr>
          <a:lstStyle/>
          <a:p>
            <a:r>
              <a:rPr lang="en-US" sz="2200" dirty="0">
                <a:latin typeface="+mn-lt"/>
              </a:rPr>
              <a:t>Once Permit is filled out properly and signed by the Entry Supervisor and attendant, entry is authorized.</a:t>
            </a:r>
          </a:p>
          <a:p>
            <a:pPr marL="0" indent="0">
              <a:buNone/>
            </a:pPr>
            <a:endParaRPr lang="en-US" sz="2200" dirty="0">
              <a:latin typeface="+mn-lt"/>
            </a:endParaRPr>
          </a:p>
          <a:p>
            <a:r>
              <a:rPr lang="en-US" sz="2200" dirty="0">
                <a:latin typeface="+mn-lt"/>
              </a:rPr>
              <a:t>Authorized Entrants will sign in and out each time the space is entered and exited. (all classifications of space)</a:t>
            </a:r>
          </a:p>
          <a:p>
            <a:pPr marL="0" indent="0">
              <a:buNone/>
            </a:pPr>
            <a:endParaRPr lang="en-US" sz="2200" dirty="0">
              <a:latin typeface="+mn-lt"/>
            </a:endParaRPr>
          </a:p>
          <a:p>
            <a:r>
              <a:rPr lang="en-US" sz="2200" dirty="0">
                <a:latin typeface="+mn-lt"/>
              </a:rPr>
              <a:t>Each time the permit space is completely vacated; an Attendant will secure the permit, and no entry is allowed until an Attendant has returned.  </a:t>
            </a:r>
          </a:p>
          <a:p>
            <a:pPr marL="257175" lvl="3" indent="-257175">
              <a:buFont typeface="Wingdings" pitchFamily="2" charset="2"/>
              <a:buChar char="§"/>
            </a:pPr>
            <a:endParaRPr lang="en-US" dirty="0"/>
          </a:p>
          <a:p>
            <a:endParaRPr lang="en-US" dirty="0"/>
          </a:p>
        </p:txBody>
      </p:sp>
      <p:sp>
        <p:nvSpPr>
          <p:cNvPr id="2" name="Title 1"/>
          <p:cNvSpPr>
            <a:spLocks noGrp="1"/>
          </p:cNvSpPr>
          <p:nvPr>
            <p:ph type="title"/>
          </p:nvPr>
        </p:nvSpPr>
        <p:spPr>
          <a:xfrm>
            <a:off x="838200" y="365125"/>
            <a:ext cx="10515600" cy="503555"/>
          </a:xfrm>
        </p:spPr>
        <p:txBody>
          <a:bodyPr>
            <a:normAutofit fontScale="90000"/>
          </a:bodyPr>
          <a:lstStyle/>
          <a:p>
            <a:r>
              <a:rPr lang="en-US" dirty="0">
                <a:latin typeface="+mn-lt"/>
              </a:rPr>
              <a:t>Authorized Entry 	</a:t>
            </a:r>
          </a:p>
        </p:txBody>
      </p:sp>
    </p:spTree>
    <p:extLst>
      <p:ext uri="{BB962C8B-B14F-4D97-AF65-F5344CB8AC3E}">
        <p14:creationId xmlns:p14="http://schemas.microsoft.com/office/powerpoint/2010/main" val="143104547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04088" y="1417320"/>
            <a:ext cx="10945368" cy="5061204"/>
          </a:xfrm>
        </p:spPr>
        <p:txBody>
          <a:bodyPr>
            <a:normAutofit/>
          </a:bodyPr>
          <a:lstStyle/>
          <a:p>
            <a:pPr marL="300038" hangingPunct="0">
              <a:lnSpc>
                <a:spcPct val="100000"/>
              </a:lnSpc>
              <a:spcBef>
                <a:spcPts val="0"/>
              </a:spcBef>
            </a:pPr>
            <a:r>
              <a:rPr lang="en-US" sz="2200" dirty="0">
                <a:latin typeface="+mn-lt"/>
              </a:rPr>
              <a:t>Follow the declassification checklist on the permit.</a:t>
            </a:r>
          </a:p>
          <a:p>
            <a:pPr marL="300038" hangingPunct="0">
              <a:lnSpc>
                <a:spcPct val="100000"/>
              </a:lnSpc>
              <a:spcBef>
                <a:spcPts val="0"/>
              </a:spcBef>
            </a:pPr>
            <a:endParaRPr lang="en-US" sz="2200" dirty="0">
              <a:latin typeface="+mn-lt"/>
            </a:endParaRPr>
          </a:p>
          <a:p>
            <a:pPr marL="300038" hangingPunct="0">
              <a:lnSpc>
                <a:spcPct val="100000"/>
              </a:lnSpc>
              <a:spcBef>
                <a:spcPts val="0"/>
              </a:spcBef>
            </a:pPr>
            <a:r>
              <a:rPr lang="en-US" sz="2200" dirty="0">
                <a:latin typeface="+mn-lt"/>
              </a:rPr>
              <a:t>Must be authorized by the Entry Supervisor.</a:t>
            </a:r>
          </a:p>
          <a:p>
            <a:pPr marL="300038" hangingPunct="0">
              <a:lnSpc>
                <a:spcPct val="100000"/>
              </a:lnSpc>
              <a:spcBef>
                <a:spcPts val="0"/>
              </a:spcBef>
            </a:pPr>
            <a:endParaRPr lang="en-US" sz="2200" dirty="0">
              <a:latin typeface="+mn-lt"/>
            </a:endParaRPr>
          </a:p>
          <a:p>
            <a:pPr>
              <a:lnSpc>
                <a:spcPct val="100000"/>
              </a:lnSpc>
              <a:spcBef>
                <a:spcPts val="0"/>
              </a:spcBef>
            </a:pPr>
            <a:r>
              <a:rPr lang="en-US" sz="2200" dirty="0">
                <a:latin typeface="+mn-lt"/>
              </a:rPr>
              <a:t>Permit Duration will be determined by the Entry Team and documented on the permit under the declassification section.</a:t>
            </a:r>
          </a:p>
          <a:p>
            <a:pPr>
              <a:lnSpc>
                <a:spcPct val="100000"/>
              </a:lnSpc>
              <a:spcBef>
                <a:spcPts val="0"/>
              </a:spcBef>
            </a:pPr>
            <a:endParaRPr lang="en-US" sz="2200" dirty="0">
              <a:latin typeface="+mn-lt"/>
            </a:endParaRPr>
          </a:p>
          <a:p>
            <a:pPr marL="300038" hangingPunct="0"/>
            <a:endParaRPr lang="en-US" sz="1650" dirty="0">
              <a:latin typeface="Aptos" panose="020B0004020202020204" pitchFamily="34" charset="0"/>
            </a:endParaRPr>
          </a:p>
        </p:txBody>
      </p:sp>
      <p:sp>
        <p:nvSpPr>
          <p:cNvPr id="2" name="Title 1"/>
          <p:cNvSpPr>
            <a:spLocks noGrp="1"/>
          </p:cNvSpPr>
          <p:nvPr>
            <p:ph type="title"/>
          </p:nvPr>
        </p:nvSpPr>
        <p:spPr>
          <a:xfrm>
            <a:off x="838200" y="264541"/>
            <a:ext cx="10515600" cy="622427"/>
          </a:xfrm>
        </p:spPr>
        <p:txBody>
          <a:bodyPr>
            <a:normAutofit/>
          </a:bodyPr>
          <a:lstStyle/>
          <a:p>
            <a:r>
              <a:rPr lang="en-US" sz="3600" dirty="0">
                <a:latin typeface="+mn-lt"/>
              </a:rPr>
              <a:t>Declassified Space</a:t>
            </a:r>
          </a:p>
        </p:txBody>
      </p:sp>
      <p:pic>
        <p:nvPicPr>
          <p:cNvPr id="4" name="Picture 3">
            <a:extLst>
              <a:ext uri="{FF2B5EF4-FFF2-40B4-BE49-F238E27FC236}">
                <a16:creationId xmlns:a16="http://schemas.microsoft.com/office/drawing/2014/main" id="{412BA70C-C503-1783-1F30-652E7CB67D5F}"/>
              </a:ext>
            </a:extLst>
          </p:cNvPr>
          <p:cNvPicPr>
            <a:picLocks noChangeAspect="1"/>
          </p:cNvPicPr>
          <p:nvPr/>
        </p:nvPicPr>
        <p:blipFill>
          <a:blip r:embed="rId2"/>
          <a:stretch>
            <a:fillRect/>
          </a:stretch>
        </p:blipFill>
        <p:spPr>
          <a:xfrm>
            <a:off x="2552539" y="3859644"/>
            <a:ext cx="7245269" cy="1581036"/>
          </a:xfrm>
          <a:prstGeom prst="rect">
            <a:avLst/>
          </a:prstGeom>
        </p:spPr>
      </p:pic>
    </p:spTree>
    <p:extLst>
      <p:ext uri="{BB962C8B-B14F-4D97-AF65-F5344CB8AC3E}">
        <p14:creationId xmlns:p14="http://schemas.microsoft.com/office/powerpoint/2010/main" val="7527235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512" y="1657350"/>
            <a:ext cx="11018520" cy="5029200"/>
          </a:xfrm>
        </p:spPr>
        <p:txBody>
          <a:bodyPr>
            <a:normAutofit/>
          </a:bodyPr>
          <a:lstStyle/>
          <a:p>
            <a:pPr hangingPunct="0">
              <a:lnSpc>
                <a:spcPct val="100000"/>
              </a:lnSpc>
              <a:spcBef>
                <a:spcPts val="0"/>
              </a:spcBef>
            </a:pPr>
            <a:r>
              <a:rPr lang="en-US" sz="2200" dirty="0">
                <a:latin typeface="+mn-lt"/>
              </a:rPr>
              <a:t>Before turning in a permit, </a:t>
            </a:r>
            <a:r>
              <a:rPr lang="en-US" sz="2200" b="1" dirty="0">
                <a:latin typeface="+mn-lt"/>
              </a:rPr>
              <a:t>make sure everyone is signed out of the confined space.</a:t>
            </a:r>
          </a:p>
          <a:p>
            <a:pPr marL="385763" indent="-342900" hangingPunct="0">
              <a:lnSpc>
                <a:spcPct val="100000"/>
              </a:lnSpc>
              <a:spcBef>
                <a:spcPts val="0"/>
              </a:spcBef>
            </a:pPr>
            <a:endParaRPr lang="en-US" sz="2200" dirty="0">
              <a:latin typeface="+mn-lt"/>
            </a:endParaRPr>
          </a:p>
          <a:p>
            <a:pPr hangingPunct="0">
              <a:lnSpc>
                <a:spcPct val="100000"/>
              </a:lnSpc>
              <a:spcBef>
                <a:spcPts val="0"/>
              </a:spcBef>
            </a:pPr>
            <a:r>
              <a:rPr lang="en-US" sz="2200" dirty="0">
                <a:latin typeface="+mn-lt"/>
              </a:rPr>
              <a:t>All Authorized Entrants need to be signed out of the space.</a:t>
            </a:r>
          </a:p>
          <a:p>
            <a:pPr hangingPunct="0">
              <a:lnSpc>
                <a:spcPct val="100000"/>
              </a:lnSpc>
              <a:spcBef>
                <a:spcPts val="0"/>
              </a:spcBef>
            </a:pPr>
            <a:endParaRPr lang="en-US" sz="2200" dirty="0">
              <a:latin typeface="+mn-lt"/>
            </a:endParaRPr>
          </a:p>
          <a:p>
            <a:pPr hangingPunct="0">
              <a:lnSpc>
                <a:spcPct val="100000"/>
              </a:lnSpc>
              <a:spcBef>
                <a:spcPts val="0"/>
              </a:spcBef>
            </a:pPr>
            <a:r>
              <a:rPr lang="en-US" sz="2200" dirty="0">
                <a:latin typeface="+mn-lt"/>
              </a:rPr>
              <a:t>The Attendant (when applicable) and the Entry Supervisor will ensure that all Authorized Entrants have exited the space, signed the permit and then </a:t>
            </a:r>
            <a:r>
              <a:rPr lang="en-US" sz="2200" b="1" dirty="0">
                <a:latin typeface="+mn-lt"/>
              </a:rPr>
              <a:t>sign the permit to close it out</a:t>
            </a:r>
            <a:r>
              <a:rPr lang="en-US" sz="2200" dirty="0">
                <a:latin typeface="+mn-lt"/>
              </a:rPr>
              <a:t>. </a:t>
            </a:r>
          </a:p>
          <a:p>
            <a:pPr hangingPunct="0">
              <a:lnSpc>
                <a:spcPct val="100000"/>
              </a:lnSpc>
              <a:spcBef>
                <a:spcPts val="0"/>
              </a:spcBef>
            </a:pPr>
            <a:endParaRPr lang="en-US" sz="2200" dirty="0">
              <a:latin typeface="+mn-lt"/>
            </a:endParaRPr>
          </a:p>
          <a:p>
            <a:pPr hangingPunct="0">
              <a:lnSpc>
                <a:spcPct val="100000"/>
              </a:lnSpc>
              <a:spcBef>
                <a:spcPts val="0"/>
              </a:spcBef>
            </a:pPr>
            <a:r>
              <a:rPr lang="en-US" sz="2200" dirty="0">
                <a:latin typeface="+mn-lt"/>
              </a:rPr>
              <a:t>Entry Supervisor will return the permit to the Operating Authority.</a:t>
            </a:r>
          </a:p>
          <a:p>
            <a:pPr marL="300038" hangingPunct="0"/>
            <a:endParaRPr lang="en-US" sz="1650" dirty="0"/>
          </a:p>
          <a:p>
            <a:endParaRPr lang="en-US" sz="1650" dirty="0"/>
          </a:p>
        </p:txBody>
      </p:sp>
      <p:sp>
        <p:nvSpPr>
          <p:cNvPr id="2" name="Title 1"/>
          <p:cNvSpPr>
            <a:spLocks noGrp="1"/>
          </p:cNvSpPr>
          <p:nvPr>
            <p:ph type="title"/>
          </p:nvPr>
        </p:nvSpPr>
        <p:spPr>
          <a:xfrm>
            <a:off x="838200" y="365125"/>
            <a:ext cx="10515600" cy="723011"/>
          </a:xfrm>
        </p:spPr>
        <p:txBody>
          <a:bodyPr>
            <a:normAutofit fontScale="90000"/>
          </a:bodyPr>
          <a:lstStyle/>
          <a:p>
            <a:r>
              <a:rPr lang="en-US" dirty="0">
                <a:latin typeface="+mn-lt"/>
              </a:rPr>
              <a:t>Completion of Work or End of Permit Duration</a:t>
            </a:r>
          </a:p>
        </p:txBody>
      </p:sp>
    </p:spTree>
    <p:extLst>
      <p:ext uri="{BB962C8B-B14F-4D97-AF65-F5344CB8AC3E}">
        <p14:creationId xmlns:p14="http://schemas.microsoft.com/office/powerpoint/2010/main" val="105684007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4632" y="1499617"/>
            <a:ext cx="11210544" cy="5186933"/>
          </a:xfrm>
        </p:spPr>
        <p:txBody>
          <a:bodyPr>
            <a:normAutofit/>
          </a:bodyPr>
          <a:lstStyle/>
          <a:p>
            <a:pPr hangingPunct="0">
              <a:lnSpc>
                <a:spcPct val="100000"/>
              </a:lnSpc>
              <a:spcBef>
                <a:spcPts val="0"/>
              </a:spcBef>
            </a:pPr>
            <a:r>
              <a:rPr lang="en-US" sz="2200" dirty="0">
                <a:latin typeface="+mn-lt"/>
              </a:rPr>
              <a:t>If there is not a contracted rescue team scheduled, then the contractor is responsible for rescue of their employees.  A rescue plan must be submitted to the DFS On-Site and Safety Coordinator for approval.  </a:t>
            </a:r>
          </a:p>
          <a:p>
            <a:pPr lvl="1" hangingPunct="0">
              <a:lnSpc>
                <a:spcPct val="100000"/>
              </a:lnSpc>
              <a:spcBef>
                <a:spcPts val="0"/>
              </a:spcBef>
            </a:pPr>
            <a:r>
              <a:rPr lang="en-US" sz="1800" dirty="0">
                <a:latin typeface="+mn-lt"/>
              </a:rPr>
              <a:t>The contract employees need to know what the rescue plan entails and how to execute it in an emergency.</a:t>
            </a:r>
          </a:p>
          <a:p>
            <a:pPr marL="0" indent="0" hangingPunct="0">
              <a:lnSpc>
                <a:spcPct val="100000"/>
              </a:lnSpc>
              <a:spcBef>
                <a:spcPts val="0"/>
              </a:spcBef>
              <a:buNone/>
            </a:pPr>
            <a:endParaRPr lang="en-US" sz="2200" dirty="0">
              <a:latin typeface="+mn-lt"/>
            </a:endParaRPr>
          </a:p>
          <a:p>
            <a:pPr hangingPunct="0">
              <a:lnSpc>
                <a:spcPct val="100000"/>
              </a:lnSpc>
              <a:spcBef>
                <a:spcPts val="0"/>
              </a:spcBef>
            </a:pPr>
            <a:r>
              <a:rPr lang="en-US" sz="2200" dirty="0">
                <a:latin typeface="+mn-lt"/>
              </a:rPr>
              <a:t>There shall be a site rescue plan available at the confined space entry point or with the contracted rescue team (when applicable).</a:t>
            </a:r>
          </a:p>
          <a:p>
            <a:pPr hangingPunct="0">
              <a:lnSpc>
                <a:spcPct val="100000"/>
              </a:lnSpc>
              <a:spcBef>
                <a:spcPts val="0"/>
              </a:spcBef>
            </a:pPr>
            <a:endParaRPr lang="en-US" sz="2200" dirty="0">
              <a:latin typeface="+mn-lt"/>
            </a:endParaRPr>
          </a:p>
          <a:p>
            <a:pPr hangingPunct="0">
              <a:lnSpc>
                <a:spcPct val="100000"/>
              </a:lnSpc>
              <a:spcBef>
                <a:spcPts val="0"/>
              </a:spcBef>
            </a:pPr>
            <a:r>
              <a:rPr lang="en-US" sz="2200" dirty="0">
                <a:latin typeface="+mn-lt"/>
              </a:rPr>
              <a:t>If a rescue is needed, employees must contact the Control Room.  (Channel 1, radio/Gai Tronics)</a:t>
            </a:r>
          </a:p>
          <a:p>
            <a:pPr hangingPunct="0"/>
            <a:endParaRPr lang="en-US" sz="1650" dirty="0">
              <a:latin typeface="Aptos" panose="020B0004020202020204" pitchFamily="34" charset="0"/>
            </a:endParaRPr>
          </a:p>
          <a:p>
            <a:pPr marL="0" indent="0" hangingPunct="0">
              <a:buNone/>
            </a:pPr>
            <a:endParaRPr lang="en-US" sz="1650" dirty="0"/>
          </a:p>
        </p:txBody>
      </p:sp>
      <p:sp>
        <p:nvSpPr>
          <p:cNvPr id="3" name="Title 2"/>
          <p:cNvSpPr>
            <a:spLocks noGrp="1"/>
          </p:cNvSpPr>
          <p:nvPr>
            <p:ph type="title"/>
          </p:nvPr>
        </p:nvSpPr>
        <p:spPr>
          <a:xfrm>
            <a:off x="838200" y="365125"/>
            <a:ext cx="10515600" cy="530987"/>
          </a:xfrm>
        </p:spPr>
        <p:txBody>
          <a:bodyPr>
            <a:normAutofit fontScale="90000"/>
          </a:bodyPr>
          <a:lstStyle/>
          <a:p>
            <a:pPr algn="ctr"/>
            <a:r>
              <a:rPr lang="en-US" dirty="0">
                <a:latin typeface="+mn-lt"/>
              </a:rPr>
              <a:t>Rescue</a:t>
            </a:r>
          </a:p>
        </p:txBody>
      </p:sp>
    </p:spTree>
    <p:extLst>
      <p:ext uri="{BB962C8B-B14F-4D97-AF65-F5344CB8AC3E}">
        <p14:creationId xmlns:p14="http://schemas.microsoft.com/office/powerpoint/2010/main" val="18883230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43585"/>
            <a:ext cx="11036808" cy="4901183"/>
          </a:xfrm>
        </p:spPr>
        <p:txBody>
          <a:bodyPr>
            <a:normAutofit/>
          </a:bodyPr>
          <a:lstStyle/>
          <a:p>
            <a:pPr>
              <a:lnSpc>
                <a:spcPct val="100000"/>
              </a:lnSpc>
              <a:spcBef>
                <a:spcPts val="0"/>
              </a:spcBef>
            </a:pPr>
            <a:r>
              <a:rPr lang="en-US" sz="2200" dirty="0">
                <a:latin typeface="+mn-lt"/>
              </a:rPr>
              <a:t>Additional gas test sheets can be obtained from the Operating Authority.  </a:t>
            </a:r>
          </a:p>
          <a:p>
            <a:pPr marL="0" indent="0">
              <a:lnSpc>
                <a:spcPct val="100000"/>
              </a:lnSpc>
              <a:spcBef>
                <a:spcPts val="0"/>
              </a:spcBef>
              <a:buNone/>
            </a:pPr>
            <a:endParaRPr lang="en-US" sz="2200" dirty="0">
              <a:latin typeface="+mn-lt"/>
            </a:endParaRPr>
          </a:p>
          <a:p>
            <a:pPr>
              <a:lnSpc>
                <a:spcPct val="100000"/>
              </a:lnSpc>
              <a:spcBef>
                <a:spcPts val="0"/>
              </a:spcBef>
            </a:pPr>
            <a:r>
              <a:rPr lang="en-US" sz="2200" dirty="0">
                <a:latin typeface="+mn-lt"/>
              </a:rPr>
              <a:t>Additional sign in sheets shall be obtained from the Operating Authority.</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If borrowing DFS air monitors, please turn them in so they can be charged and bump tested for the next shift. Follow the Portable Gas Monitor Program.</a:t>
            </a:r>
          </a:p>
          <a:p>
            <a:pPr>
              <a:lnSpc>
                <a:spcPct val="100000"/>
              </a:lnSpc>
              <a:spcBef>
                <a:spcPts val="0"/>
              </a:spcBef>
            </a:pPr>
            <a:endParaRPr lang="en-US" sz="2200" dirty="0">
              <a:latin typeface="+mn-lt"/>
            </a:endParaRPr>
          </a:p>
          <a:p>
            <a:pPr>
              <a:lnSpc>
                <a:spcPct val="100000"/>
              </a:lnSpc>
              <a:spcBef>
                <a:spcPts val="0"/>
              </a:spcBef>
            </a:pPr>
            <a:r>
              <a:rPr lang="en-US" sz="2200" dirty="0">
                <a:latin typeface="+mn-lt"/>
              </a:rPr>
              <a:t>If using your company’s air monitors, there must be a sensor that detects ammonia. (confined space only)</a:t>
            </a:r>
          </a:p>
          <a:p>
            <a:endParaRPr lang="en-US" dirty="0"/>
          </a:p>
        </p:txBody>
      </p:sp>
      <p:sp>
        <p:nvSpPr>
          <p:cNvPr id="3" name="Title 2"/>
          <p:cNvSpPr>
            <a:spLocks noGrp="1"/>
          </p:cNvSpPr>
          <p:nvPr>
            <p:ph type="title"/>
          </p:nvPr>
        </p:nvSpPr>
        <p:spPr>
          <a:xfrm>
            <a:off x="838200" y="365125"/>
            <a:ext cx="10515600" cy="576707"/>
          </a:xfrm>
        </p:spPr>
        <p:txBody>
          <a:bodyPr>
            <a:normAutofit fontScale="90000"/>
          </a:bodyPr>
          <a:lstStyle/>
          <a:p>
            <a:pPr algn="ctr"/>
            <a:r>
              <a:rPr lang="en-US" dirty="0">
                <a:latin typeface="+mn-lt"/>
              </a:rPr>
              <a:t>Additional Information </a:t>
            </a:r>
          </a:p>
        </p:txBody>
      </p:sp>
    </p:spTree>
    <p:extLst>
      <p:ext uri="{BB962C8B-B14F-4D97-AF65-F5344CB8AC3E}">
        <p14:creationId xmlns:p14="http://schemas.microsoft.com/office/powerpoint/2010/main" val="39078455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UUID" val="{1A46F789-F1FD-4124-A59B-8FA06F090631}"/>
  <p:tag name="ISPRING_PROJECT_VERSION" val="9.3"/>
  <p:tag name="ISPRING_PROJECT_FOLDER_UPDATED" val="1"/>
  <p:tag name="ISPRING_FIRST_PUBLISH" val="1"/>
  <p:tag name="ISPRING-SUITE_ISPRING_PLAYERS_CUSTOMIZATION_2" val="{&quot;universal&quot;:{&quot;skinSettings&quot;:{&quot;borderRadius&quot;:10,&quot;colors&quot;:{&quot;asideBackground&quot;:{&quot;color&quot;:&quot;#EFF1F2&quot;,&quot;opacity&quot;:1,&quot;type&quot;:&quot;SOLID&quot;},&quot;asideElementBackgroundActive&quot;:{&quot;color&quot;:&quot;#D5D9DB&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42484E&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color&quot;:&quot;#5F8BD9&quot;,&quot;opacity&quot;:1,&quot;type&quot;:&quot;SOLID&quot;},&quot;primaryButtonBackgroundHover&quot;:{&quot;color&quot;:&quot;#5077BB&quot;,&quot;opacity&quot;:1,&quot;type&quot;:&quot;SOLID&quot;},&quot;primaryButtonBorder&quot;:{&quot;color&quot;:&quot;#5F8BD9&quot;,&quot;opacity&quot;:1,&quot;type&quot;:&quot;SOLID&quot;},&quot;primaryButtonBorderHover&quot;:{&quot;color&quot;:&quot;#5077BB&quot;,&quot;opacity&quot;:1,&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false,&quot;showPlaybackRateButton&quot;:false,&quot;showPrevButton&quot;:true,&quot;showRewind&quot;:false,&quot;showSlideNumbers&quot;:true,&quot;showSlideOnlyButton&quot;:false,&quot;showSubtitlesButton&quot;:false,&quot;showTimer&quot;:false,&quot;showVolumeControl&quot;:false,&quot;visible&quot;:true},&quot;fontFamily&quot;:&quot;Arial&quot;,&quot;miniskinCustomizationEnabled&quot;:true,&quot;outlinePanel&quot;:{&quot;highlightViewedEntries&quot;:false,&quot;multilevel&quot;:true,&quot;numberEntries&quot;:true,&quot;search&quot;:true,&quot;thumbnails&quot;:true},&quot;rotatePromptEnabled&quot;:false,&quot;sidePanel&quot;:{&quot;showAtLeft&quot;:false,&quot;showLogo&quot;:false,&quot;showNotes&quot;:false,&quot;showOutline&quot;:false,&quot;showPresenterInfo&quot;:false,&quot;showPresenterVideo&quot;:false,&quot;visible&quot;:false},&quot;titlePanel&quot;:{&quot;buttons&quot;:[&quot;attachments&quot;,&quot;markerTools&quot;,&quot;presenterInfo&quot;,&quot;outline&quot;],&quot;buttonsAtLeft&quot;:true,&quot;courseTitleVisible&quot;:true,&quot;showLogo&quot;:false,&quot;visible&quot;:false},&quot;version&quot;:&quot;1.3&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AUDIO_SUBTITLES_LABEL&quot;:&quot;Closed Captions&quot;,&quot;PB_ACCESSIBLE_NAVIGATION_NEXT_BUTTON&quot;:&quot;Next&quot;,&quot;PB_ACCESSIBLE_NAVIGATION_PREV_BUTTON&quot;:&quot;Previous&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SLIDE_NUMBER% of %TOTAL_SLIDES%&quot;,&quot;PB_ACCESSIBLE_VIDEO_NARRATION_LABEL&quot;:&quot;Video narration&quot;,&quot;PB_ACCESSIBLE_WATERMARK_SKIN_CREATED_WITH&quot;:&quot;Created with iSpring evaluation version&quot;,&quot;PB_ATTACHMENT_DOCUMENT_SUBTITLE&quot;:&quot;Document&quot;,&quot;PB_ATTACHMENT_FILE_SUBTITLE&quot;:&quot;File&quot;,&quot;PB_ATTACHMENT_IMAGE_SUBTITLE&quot;:&quot;Picture&quot;,&quot;PB_ATTACHMENT_LINK_SUBTITLE&quot;:&quot;Link&quot;,&quot;PB_ATTACHMENT_VIDEO_SUBTITLE&quot;:&quot;Video&quot;,&quot;PB_BACK_TO_APP_BUTTON_LABEL&quot;:&quot;Go back&quot;,&quot;PB_CONTROL_PANEL_CLOSED_CAPTIONS&quot;:&quot;Notes&quot;,&quot;PB_CONTROL_PANEL_EXIT_FULL_SCREEN&quot;:&quot;Exit full screen&quot;,&quot;PB_CONTROL_PANEL_FULL_SCREEN&quot;:&quot;Full screen&quot;,&quot;PB_CONTROL_PANEL_NEXT&quot;:&quot;Next&quot;,&quot;PB_CONTROL_PANEL_OUTLINE&quot;:&quot;Outline&quot;,&quot;PB_CONTROL_PANEL_PREV&quot;:&quot;&quot;,&quot;PB_CONTROL_PANEL_REPLAY&quot;:&quot;Replay&quot;,&quot;PB_CONTROL_PANEL_SLIDE_COUNTER&quot;:&quot;%SLIDE_NUMBER% of %TOTAL_SLIDES%&quot;,&quot;PB_CONTROL_PANEL_SUBTITLES&quot;:&quot;Closed Captions&quot;,&quot;PB_CONTROL_PANEL_VOLUME_CONTROL&quot;:&quot;Volume&quot;,&quot;PB_CURRENT_SLIDE_IS_NOT_COMPLETED&quot;:&quot;Complete the slide to go to the next one.&quot;,&quot;PB_DOMAIN_RESTRICTION&quot;:&quot;Sorry, the content author has prohibited sharing the presentation on this domain.&quot;,&quot;PB_DRAWING_TOOLS_END_DRAWING&quot;:&quot;Finish drawing&quot;,&quot;PB_DRAWING_TOOLS_ERASER&quot;:&quot;Eraser&quot;,&quot;PB_DRAWING_TOOLS_ERASE_ALL&quot;:&quot;Erase all&quot;,&quot;PB_DRAWING_TOOLS_HIGHLIGHTER&quot;:&quot;Highlighter&quot;,&quot;PB_DRAWING_TOOLS_PEN&quot;:&quot;Pen&quot;,&quot;PB_ENTER_PASSWORD&quot;:&quot;Enter the password to view this presentation.&quot;,&quot;PB_INCORRECT_PASSWORD&quot;:&quot;Incorrect password.&quot;,&quot;PB_INTERACTION_SLIDE_WINDOW_TEXT&quot;:&quot;To advance to the next slide, complete this interaction.&quot;,&quot;PB_MESSAGE_BOX_NO&quot;:&quot;No&quot;,&quot;PB_MESSAGE_BOX_OK&quot;:&quot;OK&quot;,&quot;PB_MESSAGE_BOX_YES&quot;:&quot;Yes&quot;,&quot;PB_NAVIGATION_IS_RESTRICTED&quot;:&quot;You can only view slides in order.&quot;,&quot;PB_NAVIGATION_IS_SEQUENTIAL&quot;:&quot;You can only view slides in order.&quot;,&quot;PB_PLAYBACK_RATE_MENU_CAPTION&quot;:&quot;Speed&quot;,&quot;PB_POPUP_ROTATE_SCREEN_PROMPT_LANDSCAPE&quot;:&quot;Rotate your device to landscape mode&quot;,&quot;PB_POPUP_ROTATE_SCREEN_PROMPT_PORTRAIT&quot;:&quot;Rotate your device to the portrait mode&quot;,&quot;PB_PRECEDING_QUIZ_FAILED_WINDOW_TEXT&quot;:&quot;You haven't passed the quiz on slide %SLIDE_INDEX% and can't advance to the next slide.&quot;,&quot;PB_PRECEDING_QUIZ_NOT_COMPLETED_WINDOW_TEXT&quot;:&quot;To advance to this slide, complete the quiz on slide %SLIDE_INDEX%.&quot;,&quot;PB_PRECEDING_QUIZ_NOT_PASSED_WINDOW_TEXT&quot;:&quot;To advance to this slide, you need to pass the quiz on slide %SLIDE_INDEX%.&quot;,&quot;PB_PRECEDING_SCENARIO_FAILED_WINDOW_TEXT&quot;:&quot;You haven't passed the role-play on slide %SLIDE_INDEX% and can't advance to the next slide.&quot;,&quot;PB_PRECEDING_SCENARIO_NOT_COMPLETED_WINDOW_TEXT&quot;:&quot;To advance to this slide, complete the role-play on slide %SLIDE_INDEX%.&quot;,&quot;PB_PRECEDING_SCENARIO_NOT_PASSED_WINDOW_TEXT&quot;:&quot;To advance to this slide, you need to pass the role-play on slide %SLIDE_INDEX%.&quot;,&quot;PB_PRESENTER_COLLAPSE_BIO&quot;:&quot;Show less&quot;,&quot;PB_PRESENTER_EMAIL&quot;:&quot;Email&quot;,&quot;PB_PRESENTER_EXPAND_BIO&quot;:&quot;Show more&quot;,&quot;PB_PRESENTER_NO_INFO&quot;:&quot;No presenter info.&quot;,&quot;PB_PRESENTER_WEBSITE&quot;:&quot;Website&quot;,&quot;PB_QUIZ_SLIDE_WINDOW_TEXT&quot;:&quot;To advance to the next slide, complete this quiz.&quot;,&quot;PB_RATE_MENU_CAPTION&quot;:&quot;Speed&quot;,&quot;PB_RATE_MENU_DEFAULT_RATE&quot;:&quot;Normal&quot;,&quot;PB_RESUME_PRESENTATION_WINDOW_TEXT&quot;:&quot;Do you want to resume where you left off?&quot;,&quot;PB_SCENARIO_SLIDE_WINDOW_TEXT&quot;:&quot;To advance to the next slide, complete this role-play.&quot;,&quot;PB_SEARCH_CANCEL&quot;:&quot;Cancel&quot;,&quot;PB_SEARCH_NO_RESULTS_LABEL&quot;:&quot;No matches found.&quot;,&quot;PB_SEARCH_PANEL_DEFAULT_TEXT&quot;:&quot;Search…&quot;,&quot;PB_SEARCH_RESULTS_LABEL&quot;:&quot;Search results&quot;,&quot;PB_SEARCH_RESULT_IN_NOTES&quot;:&quot;in notes&quot;,&quot;PB_SEARCH_RESULT_IN_TEXT_LABEL&quot;:&quot;in slide&quot;,&quot;PB_SUBTITLES_MENU_CAPTION&quot;:&quot;Subtitles&quot;,&quot;PB_SUBTITLES_OFF&quot;:&quot;Off&quot;,&quot;PB_TAB_NOTES_LABEL&quot;:&quot;Notes&quot;,&quot;PB_TAB_OUTLINE_LABEL&quot;:&quot;Slides&quot;,&quot;PB_TIME_RESTRICTION&quot;:&quot;Sorry, the content author has prohibited viewing the presentation at this time.&quot;,&quot;PB_TITLE_PANEL_ATTACHMENTS&quot;:&quot;Resources&quot;,&quot;PB_TITLE_PANEL_MARKER_TOOLS&quot;:&quot;Drawing&quot;,&quot;PB_TITLE_PANEL_NOTES&quot;:&quot;Notes&quot;,&quot;PB_TITLE_PANEL_OUTLINE&quot;:&quot;Outline&quot;,&quot;PB_TITLE_PANEL_PRESENTER_INFO&quot;:&quot;Presenter Info&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4,&quot;skinCompatibleVersion&quot;:0,&quot;publishSettings&quot;:{&quot;backgroundColor&quot;:&quot;#DCDEE0&quot;,&quot;playerDimensions&quot;:{&quot;height&quot;:92,&quot;width&quot;:16},&quot;playerModule&quot;:&quot;UniversalHtml&quot;,&quot;presentationContent&quot;:{&quot;metadata&quot;:{&quot;references&quot;:false,&quot;texts&quot;:[&quot;DT_HYPERLINK_TOOLTIP&quot;]},&quot;resources&quot;:{&quot;attachments&quot;:false,&quot;fonts&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HYPERLINK_TOOLTIP&quot;],&quot;static&quot;:[&quot;Next&quot;,&quot;1234567890&quot;,&quot;%SLIDE_NUMBER% of %TOTAL_SLIDES%&quot;,&quot;Yes&quot;,&quot;No&quot;,&quot;OK&quot;,&quot;Do you want to resume where you left off?&quot;,&quot;Rotate your device to the portrait mode&quot;,&quot;Rotate your device to landscape mode&quot;,&quot;Complete the slide to go to the next one.&quot;,&quot;You can only view slides in order.&quot;,&quot;To advance to the next slide, complete this quiz.&quot;,&quot;To advance to this slide, you need to pass the quiz on slide %SLIDE_INDEX%.&quot;,&quot;To advance to this slide, complete the quiz on slide %SLIDE_INDEX%.&quot;,&quot;You haven't passed the quiz on slide %SLIDE_INDEX% and can't advance to the next slide.&quot;,&quot;To advance to the next slide, complete this interaction.&quot;,&quot;To advance to the next slide, complete this role-play.&quot;,&quot;To advance to this slide, you need to pass the role-play on slide %SLIDE_INDEX%.&quot;,&quot;To advance to this slide, complete the role-play on slide %SLIDE_INDEX%.&quot;,&quot;You haven't passed the role-play on slide %SLIDE_INDEX% and can't advance to the next slide.&quot;,&quot;Enter the password to view this presentation.&quot;,&quot;Incorrect password.&quot;,&quot;Sorry, the content author has prohibited sharing the presentation on this domain.&quot;,&quot;Sorry, the content author has prohibited viewing the presentation at this time.&quot;,&quot;Go back&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builtin.presentation&quot;,&quot;playerLayoutFooter&quot;:&quot;slideNumber,goToPrev,goToNext&quot;,&quot;playerLayoutHeader&quot;:&quot;&quot;,&quot;playerLayoutHeaderButtonsPosition&quot;:&quo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builtin.en&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10,&quot;playerThemeColorScheme&quot;:&quot;builtin.lightBlue&quot;,&quot;playerThemeFont&quot;:&quot;Arial&quot;}}}"/>
  <p:tag name="ISPRING-SUITE_ISPRING_CURRENT_PLAYER_ID" val="universal"/>
  <p:tag name="ISPRING_PRESENTATION_COURSE_TITLE" val="LOS Feb 2025 GPSM"/>
  <p:tag name="ISPRING_LMS_API_VERSION" val="SCORM 2004 (4th edition)"/>
  <p:tag name="ISPRING_ULTRA_SCORM_COURSE_ID" val="A8F6F1EF-99F5-47AD-B01D-8CCEC67B5728"/>
  <p:tag name="ISPRING_CMI5_LAUNCH_METHOD" val="any window"/>
  <p:tag name="ISPRINGCLOUDFOLDERID" val="1"/>
  <p:tag name="ISPRINGONLINEFOLDERID" val="1"/>
  <p:tag name="ISPRING_OUTPUT_FOLDER" val="[[&quot;\uFFFD204{72EF2361-3CF7-42B4-BB69-2D1925EE2CDF}&quot;,&quot;C:\\Users\\a101425\\OneDrive - Basin Electric Power Cooperative\\Documents\\ispring doc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publishDestination&quot;:&quot;LMS&quot;,&quot;wordSettings&quot;:{&quot;printCopies&quot;:1},&quot;studioSettings&quot;:{&quot;onlineDestinationFolderId&quot;:&quot;0&quot;,&quot;uploadSources&quot;:true}}"/>
  <p:tag name="ISPRING_SCORM_RATE_SLIDES" val="0"/>
  <p:tag name="ISPRING_SCREEN_RECS_UPDATED" val="C:\Users\a101425\OneDrive - Basin Electric Power Cooperative\Documents\ispring docs\AVS Lock Out Tag Out Update May 2025\"/>
  <p:tag name="ISPRING_RESOURCE_FOLDER" val="C:\Users\a101425\OneDrive - Basin Electric Power Cooperative\Documents\ispring docs\AVS Lock Out Tag Out Update May 2025\"/>
  <p:tag name="ISPRING_PRESENTATION_PATH" val="C:\Users\a101425\OneDrive - Basin Electric Power Cooperative\Documents\ispring docs\AVS Lock Out Tag Out Update May 2025.pptx"/>
  <p:tag name="ISPRING_RESOURCE_FOLDER_TIP_DIALOG_SHOWN" val="1"/>
  <p:tag name="ISPRING_ULTRA_SCORM_COURCE_TITLE" val="AVS Lock Out Tag Out Update May 2025"/>
  <p:tag name="ISPRING_SCORM_REPORT_STATUS" val="0"/>
  <p:tag name="ISPRING_SCORM_ENDPOINT" val="&lt;endpoint&gt;&lt;enable&gt;0&lt;/enable&gt;&lt;lrs&gt;https://&lt;/lrs&gt;&lt;auth&gt;0&lt;/auth&gt;&lt;login&gt;&lt;/login&gt;&lt;password&gt;&lt;/password&gt;&lt;key&gt;&lt;/key&gt;&lt;name&gt;&lt;/name&gt;&lt;email&gt;&lt;/email&gt;&lt;/endpoint&gt;&#10;"/>
  <p:tag name="ISPRING_ULTRA_SCORM_SLIDE_COUNT" val="3"/>
  <p:tag name="ISPRING_ULTRA_SCORM_DURATION" val="3600"/>
  <p:tag name="ISPRING_SCORM_USE_GRADE" val="1"/>
  <p:tag name="ISPRING_SCORM_USE_CUSTOM_PASSING_SCORE" val="0"/>
  <p:tag name="ISPRING_SCORM_PASSING_SCORE" val="0.000000"/>
  <p:tag name="ISPRING_TERMINATE_LESSON_ON_TIMEOUT" val="0"/>
  <p:tag name="ISPRING_SHOW_MESSAGE_ON_TIMEOUT" val="0"/>
  <p:tag name="ISPRING_SCORM_RATE_QUIZZES" val="0"/>
  <p:tag name="ISPRING-SUITE_ISPRING_CURRENT_GRADING_VERSION" val="v1"/>
  <p:tag name="ISPRING_PRESENTATION_TITLE" val="AVS Lock Out Tag Out Update May 2025"/>
</p:tagLst>
</file>

<file path=ppt/tags/tag2.xml><?xml version="1.0" encoding="utf-8"?>
<p:tagLst xmlns:a="http://schemas.openxmlformats.org/drawingml/2006/main" xmlns:r="http://schemas.openxmlformats.org/officeDocument/2006/relationships" xmlns:p="http://schemas.openxmlformats.org/presentationml/2006/main">
  <p:tag name="GENSWF_SLIDE_UID" val="{EA0C830A-58AA-42D0-B293-A6FB2151DA68}:258"/>
</p:tagLst>
</file>

<file path=ppt/tags/tag3.xml><?xml version="1.0" encoding="utf-8"?>
<p:tagLst xmlns:a="http://schemas.openxmlformats.org/drawingml/2006/main" xmlns:r="http://schemas.openxmlformats.org/officeDocument/2006/relationships" xmlns:p="http://schemas.openxmlformats.org/presentationml/2006/main">
  <p:tag name="ISIMAGESASSOCIATED" val="No"/>
</p:tagLst>
</file>

<file path=ppt/tags/tag4.xml><?xml version="1.0" encoding="utf-8"?>
<p:tagLst xmlns:a="http://schemas.openxmlformats.org/drawingml/2006/main" xmlns:r="http://schemas.openxmlformats.org/officeDocument/2006/relationships" xmlns:p="http://schemas.openxmlformats.org/presentationml/2006/main">
  <p:tag name="ISIMAGESASSOCIATED" val="No"/>
</p:tagLst>
</file>

<file path=ppt/tags/tag5.xml><?xml version="1.0" encoding="utf-8"?>
<p:tagLst xmlns:a="http://schemas.openxmlformats.org/drawingml/2006/main" xmlns:r="http://schemas.openxmlformats.org/officeDocument/2006/relationships" xmlns:p="http://schemas.openxmlformats.org/presentationml/2006/main">
  <p:tag name="ISIMAGESASSOCIATED" val="No"/>
</p:tagLst>
</file>

<file path=ppt/tags/tag6.xml><?xml version="1.0" encoding="utf-8"?>
<p:tagLst xmlns:a="http://schemas.openxmlformats.org/drawingml/2006/main" xmlns:r="http://schemas.openxmlformats.org/officeDocument/2006/relationships" xmlns:p="http://schemas.openxmlformats.org/presentationml/2006/main">
  <p:tag name="ISIMAGESASSOCIATED" val="No"/>
</p:tagLst>
</file>

<file path=ppt/tags/tag7.xml><?xml version="1.0" encoding="utf-8"?>
<p:tagLst xmlns:a="http://schemas.openxmlformats.org/drawingml/2006/main" xmlns:r="http://schemas.openxmlformats.org/officeDocument/2006/relationships" xmlns:p="http://schemas.openxmlformats.org/presentationml/2006/main">
  <p:tag name="ISIMAGESASSOCIATED" val="No"/>
</p:tagLst>
</file>

<file path=ppt/theme/theme1.xml><?xml version="1.0" encoding="utf-8"?>
<a:theme xmlns:a="http://schemas.openxmlformats.org/drawingml/2006/main" name="Office Theme">
  <a:themeElements>
    <a:clrScheme name="Basin">
      <a:dk1>
        <a:srgbClr val="013352"/>
      </a:dk1>
      <a:lt1>
        <a:srgbClr val="FFFFFF"/>
      </a:lt1>
      <a:dk2>
        <a:srgbClr val="013352"/>
      </a:dk2>
      <a:lt2>
        <a:srgbClr val="E7E6E6"/>
      </a:lt2>
      <a:accent1>
        <a:srgbClr val="009FDF"/>
      </a:accent1>
      <a:accent2>
        <a:srgbClr val="D22630"/>
      </a:accent2>
      <a:accent3>
        <a:srgbClr val="ED8B00"/>
      </a:accent3>
      <a:accent4>
        <a:srgbClr val="78BE20"/>
      </a:accent4>
      <a:accent5>
        <a:srgbClr val="013352"/>
      </a:accent5>
      <a:accent6>
        <a:srgbClr val="7F7F7F"/>
      </a:accent6>
      <a:hlink>
        <a:srgbClr val="0279C2"/>
      </a:hlink>
      <a:folHlink>
        <a:srgbClr val="0279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Corporate PPT HIGH DEF Ribbon Template - BEPC" id="{630F9536-9834-4A50-ABB5-EC69D467069B}" vid="{8849DE45-0D07-4769-9F86-4338537FF9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188346E4BD7344A266FA816DFB8007" ma:contentTypeVersion="3" ma:contentTypeDescription="Create a new document." ma:contentTypeScope="" ma:versionID="6bcd920aa86bc4a8467804a90a64e796">
  <xsd:schema xmlns:xsd="http://www.w3.org/2001/XMLSchema" xmlns:xs="http://www.w3.org/2001/XMLSchema" xmlns:p="http://schemas.microsoft.com/office/2006/metadata/properties" xmlns:ns2="6250635b-0bc0-435a-93d1-a5ca3652e2c2" targetNamespace="http://schemas.microsoft.com/office/2006/metadata/properties" ma:root="true" ma:fieldsID="8de90e3f1104b2f712f2cfcc2447d005" ns2:_="">
    <xsd:import namespace="6250635b-0bc0-435a-93d1-a5ca3652e2c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50635b-0bc0-435a-93d1-a5ca3652e2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08641D-95ED-4028-A84C-5E0ED1FA26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50635b-0bc0-435a-93d1-a5ca3652e2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39067C-12E0-4C91-B079-D06E123DEAD3}">
  <ds:schemaRef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 ds:uri="6250635b-0bc0-435a-93d1-a5ca3652e2c2"/>
    <ds:schemaRef ds:uri="http://purl.org/dc/dcmitype/"/>
    <ds:schemaRef ds:uri="http://purl.org/dc/terms/"/>
  </ds:schemaRefs>
</ds:datastoreItem>
</file>

<file path=customXml/itemProps3.xml><?xml version="1.0" encoding="utf-8"?>
<ds:datastoreItem xmlns:ds="http://schemas.openxmlformats.org/officeDocument/2006/customXml" ds:itemID="{261D071C-07AA-456E-AD52-CF53E19793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BEPCHD</Template>
  <TotalTime>1034</TotalTime>
  <Words>8939</Words>
  <Application>Microsoft Office PowerPoint</Application>
  <PresentationFormat>Widescreen</PresentationFormat>
  <Paragraphs>987</Paragraphs>
  <Slides>161</Slides>
  <Notes>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161</vt:i4>
      </vt:variant>
    </vt:vector>
  </HeadingPairs>
  <TitlesOfParts>
    <vt:vector size="168" baseType="lpstr">
      <vt:lpstr>Aptos</vt:lpstr>
      <vt:lpstr>Arial</vt:lpstr>
      <vt:lpstr>Calibri</vt:lpstr>
      <vt:lpstr>Courier New</vt:lpstr>
      <vt:lpstr>Symbol</vt:lpstr>
      <vt:lpstr>Wingdings</vt:lpstr>
      <vt:lpstr>Office Theme</vt:lpstr>
      <vt:lpstr>Dry Fork Station Contractor Safety &amp; Environmental  Orientation</vt:lpstr>
      <vt:lpstr>Follow OSHA Safety Guidelines</vt:lpstr>
      <vt:lpstr>Contractor Classification</vt:lpstr>
      <vt:lpstr>Subcontractors</vt:lpstr>
      <vt:lpstr>Site Rules</vt:lpstr>
      <vt:lpstr>Site Access </vt:lpstr>
      <vt:lpstr>Badging Requirements</vt:lpstr>
      <vt:lpstr>Parking &amp; On-Site Access</vt:lpstr>
      <vt:lpstr>Driving on Plant Site</vt:lpstr>
      <vt:lpstr>DFS Employee Parking Lot</vt:lpstr>
      <vt:lpstr>Radios</vt:lpstr>
      <vt:lpstr>Gai Tronics</vt:lpstr>
      <vt:lpstr>Use of Removable Media </vt:lpstr>
      <vt:lpstr>Smoking</vt:lpstr>
      <vt:lpstr>Emergency Action Plan &amp;  Incident Reporting</vt:lpstr>
      <vt:lpstr>Emergency Action Plan</vt:lpstr>
      <vt:lpstr> Indoor Evacuation</vt:lpstr>
      <vt:lpstr>Outdoor Evacuation</vt:lpstr>
      <vt:lpstr>Off Shift Hours &amp; Weekend Evacuations</vt:lpstr>
      <vt:lpstr>Ammonia Release Evacuation</vt:lpstr>
      <vt:lpstr>PowerPoint Presentation</vt:lpstr>
      <vt:lpstr>Incident Reporting</vt:lpstr>
      <vt:lpstr>Fire Prevention &amp; Protection</vt:lpstr>
      <vt:lpstr>Incipient Fire Response</vt:lpstr>
      <vt:lpstr>Electrical Fire Hazards</vt:lpstr>
      <vt:lpstr>Housekeeping</vt:lpstr>
      <vt:lpstr>Personal Protective Equipment  (PPE)</vt:lpstr>
      <vt:lpstr>Standard PPE</vt:lpstr>
      <vt:lpstr>FR/AR Clothing Requirements </vt:lpstr>
      <vt:lpstr>PowerPoint Presentation</vt:lpstr>
      <vt:lpstr>Hazard Communication</vt:lpstr>
      <vt:lpstr>Hazard Communication</vt:lpstr>
      <vt:lpstr>Anhydrous Ammonia (NH3)</vt:lpstr>
      <vt:lpstr>Anhydrous Ammonia (NH3)</vt:lpstr>
      <vt:lpstr>Anhydrous Ammonia (NH3)</vt:lpstr>
      <vt:lpstr>Anhydrous Ammonia (NH3)</vt:lpstr>
      <vt:lpstr>Anhydrous Ammonia (NH3)</vt:lpstr>
      <vt:lpstr>Dropped Object Prevention Plan</vt:lpstr>
      <vt:lpstr>Dropped Object Prevention</vt:lpstr>
      <vt:lpstr>Dropped Object Prevention</vt:lpstr>
      <vt:lpstr>Scaffolding</vt:lpstr>
      <vt:lpstr>Lifting &amp; Lowering Materials</vt:lpstr>
      <vt:lpstr>Tool &amp; Material Storage</vt:lpstr>
      <vt:lpstr>Barricade Tape</vt:lpstr>
      <vt:lpstr>Red Barricade Tape</vt:lpstr>
      <vt:lpstr>Yellow Barricade Tape</vt:lpstr>
      <vt:lpstr>Barricade Tape</vt:lpstr>
      <vt:lpstr>Contractor Policies/Tools</vt:lpstr>
      <vt:lpstr>Contractor’s Program </vt:lpstr>
      <vt:lpstr>Contractor Tools</vt:lpstr>
      <vt:lpstr>Contractor Tools</vt:lpstr>
      <vt:lpstr>Belt Manlift</vt:lpstr>
      <vt:lpstr>Belt Manlifts </vt:lpstr>
      <vt:lpstr>Belt Manlift Usage</vt:lpstr>
      <vt:lpstr>Training on Manlift</vt:lpstr>
      <vt:lpstr>Training on Manlift</vt:lpstr>
      <vt:lpstr>PowerPoint Presentation</vt:lpstr>
      <vt:lpstr>Mobile Equipment </vt:lpstr>
      <vt:lpstr>Mobile Equipment </vt:lpstr>
      <vt:lpstr>PowerPoint Presentation</vt:lpstr>
      <vt:lpstr>If you are not a Class A Contractor, skip to the Environmental Orientation.  If you are a Class A Contractor please continue.</vt:lpstr>
      <vt:lpstr>Clearances  Lockout/Tagout</vt:lpstr>
      <vt:lpstr>Definitions</vt:lpstr>
      <vt:lpstr>Clearance Locks</vt:lpstr>
      <vt:lpstr>Contractor Work Groups</vt:lpstr>
      <vt:lpstr>NISOFT Sign On</vt:lpstr>
      <vt:lpstr>Satellite Boxes</vt:lpstr>
      <vt:lpstr>Electrical Verification</vt:lpstr>
      <vt:lpstr>Green Tag Clearance</vt:lpstr>
      <vt:lpstr>Primary Clearance Holder </vt:lpstr>
      <vt:lpstr>Primary Clearance Holder </vt:lpstr>
      <vt:lpstr>Primary Clearance Holder </vt:lpstr>
      <vt:lpstr>Releasing Protection</vt:lpstr>
      <vt:lpstr>Off-Duty Release Form</vt:lpstr>
      <vt:lpstr>Absent Employees</vt:lpstr>
      <vt:lpstr>PowerPoint Presentation</vt:lpstr>
      <vt:lpstr>Energy Verification &amp; Control</vt:lpstr>
      <vt:lpstr>Responsible for:</vt:lpstr>
      <vt:lpstr>Guidelines</vt:lpstr>
      <vt:lpstr>Potential Energy</vt:lpstr>
      <vt:lpstr>Mechanical Energy</vt:lpstr>
      <vt:lpstr>Electrical Energy </vt:lpstr>
      <vt:lpstr>ABB SafeGear® 13.8kV &amp; 4160V</vt:lpstr>
      <vt:lpstr>Siemens WL 480V</vt:lpstr>
      <vt:lpstr>Eaton Magnum DS 480V </vt:lpstr>
      <vt:lpstr>Electrical Cabinets &amp; Non-Visible Disconnects (48V and above)</vt:lpstr>
      <vt:lpstr>Electrical Equipment with Visible Disconnects</vt:lpstr>
      <vt:lpstr>Confined Space Entry</vt:lpstr>
      <vt:lpstr>Contractors Responsibility</vt:lpstr>
      <vt:lpstr>Contractors Responsibility</vt:lpstr>
      <vt:lpstr>Permit Duration</vt:lpstr>
      <vt:lpstr>Before Entry</vt:lpstr>
      <vt:lpstr>Atmospheric Checks</vt:lpstr>
      <vt:lpstr>Entry Points/Spaces</vt:lpstr>
      <vt:lpstr>Authorized Entry  </vt:lpstr>
      <vt:lpstr>Declassified Space</vt:lpstr>
      <vt:lpstr>Completion of Work or End of Permit Duration</vt:lpstr>
      <vt:lpstr>Rescue</vt:lpstr>
      <vt:lpstr>Additional Information </vt:lpstr>
      <vt:lpstr>PowerPoint Presentation</vt:lpstr>
      <vt:lpstr>PowerPoint Presentation</vt:lpstr>
      <vt:lpstr>PowerPoint Presentation</vt:lpstr>
      <vt:lpstr>PowerPoint Presentation</vt:lpstr>
      <vt:lpstr>Hot Work</vt:lpstr>
      <vt:lpstr>Definitions</vt:lpstr>
      <vt:lpstr>Power Tools </vt:lpstr>
      <vt:lpstr>Classified Systems</vt:lpstr>
      <vt:lpstr>Fire Watch</vt:lpstr>
      <vt:lpstr>Qualified Employee</vt:lpstr>
      <vt:lpstr>Procedure</vt:lpstr>
      <vt:lpstr>Elevated LEL Approval Form</vt:lpstr>
      <vt:lpstr>Hot Work Requirements</vt:lpstr>
      <vt:lpstr>PowerPoint Presentation</vt:lpstr>
      <vt:lpstr>PowerPoint Presentation</vt:lpstr>
      <vt:lpstr>PowerPoint Presentation</vt:lpstr>
      <vt:lpstr>Portable Gas Monitors</vt:lpstr>
      <vt:lpstr>Responsibilities</vt:lpstr>
      <vt:lpstr>MSA</vt:lpstr>
      <vt:lpstr>Monitors </vt:lpstr>
      <vt:lpstr>ENVIRONMENTAL  ORIENTATION</vt:lpstr>
      <vt:lpstr>Environmental</vt:lpstr>
      <vt:lpstr>Questions to address</vt:lpstr>
      <vt:lpstr>If you answered yes….</vt:lpstr>
      <vt:lpstr>Example</vt:lpstr>
      <vt:lpstr>Questions to address</vt:lpstr>
      <vt:lpstr>If you answered yes….</vt:lpstr>
      <vt:lpstr>Questions to address</vt:lpstr>
      <vt:lpstr>If the answer is yes….</vt:lpstr>
      <vt:lpstr>Example</vt:lpstr>
      <vt:lpstr>Questions to address</vt:lpstr>
      <vt:lpstr>If the answer is yes….</vt:lpstr>
      <vt:lpstr>Examples</vt:lpstr>
      <vt:lpstr>Spill Prevention</vt:lpstr>
      <vt:lpstr>Spill Clean Up</vt:lpstr>
      <vt:lpstr>Questions to address</vt:lpstr>
      <vt:lpstr>If the answer is yes….</vt:lpstr>
      <vt:lpstr>Questions to address</vt:lpstr>
      <vt:lpstr>If the answer is yes….</vt:lpstr>
      <vt:lpstr>Examples</vt:lpstr>
      <vt:lpstr>Questions to address</vt:lpstr>
      <vt:lpstr>If the answer is no….</vt:lpstr>
      <vt:lpstr>Questions to address</vt:lpstr>
      <vt:lpstr>If the answer is yes….</vt:lpstr>
      <vt:lpstr>Questions to address</vt:lpstr>
      <vt:lpstr>If the answer is yes….</vt:lpstr>
      <vt:lpstr>Questions to address</vt:lpstr>
      <vt:lpstr>If the answer is yes….</vt:lpstr>
      <vt:lpstr>Questions to address</vt:lpstr>
      <vt:lpstr>If the answer is yes….</vt:lpstr>
      <vt:lpstr>Questions to address</vt:lpstr>
      <vt:lpstr>If the answer is yes….</vt:lpstr>
      <vt:lpstr>Questions to address</vt:lpstr>
      <vt:lpstr>If the answer is yes….</vt:lpstr>
      <vt:lpstr>Questions to address</vt:lpstr>
      <vt:lpstr>If the answer is yes….</vt:lpstr>
      <vt:lpstr>Environmental Summary</vt:lpstr>
      <vt:lpstr>TRAINING DOCUMENTATION</vt:lpstr>
      <vt:lpstr>Training Documentation</vt:lpstr>
      <vt:lpstr>Training Records</vt:lpstr>
      <vt:lpstr>Final Expectations</vt:lpstr>
      <vt:lpstr>Welcome to Dry Fork Station</vt:lpstr>
    </vt:vector>
  </TitlesOfParts>
  <Company>Basin Electric Power Cooperative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AVS Lock Out Tag Out Update May 2025</dc:title>
  <dc:creator>Jen Kemmet</dc:creator>
  <cp:lastModifiedBy>Ashley Fraser</cp:lastModifiedBy>
  <cp:revision>13</cp:revision>
  <dcterms:created xsi:type="dcterms:W3CDTF">2024-12-16T12:27:20Z</dcterms:created>
  <dcterms:modified xsi:type="dcterms:W3CDTF">2026-05-06T21:39:01Z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0x010100FD188346E4BD7344A266FA816DFB8007</vt:lpwstr>
  </property>
</Properties>
</file>